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 id="297" r:id="rId48"/>
    <p:sldId id="298" r:id="rId49"/>
    <p:sldId id="299" r:id="rId50"/>
    <p:sldId id="300" r:id="rId51"/>
    <p:sldId id="301" r:id="rId52"/>
    <p:sldId id="302" r:id="rId53"/>
    <p:sldId id="303" r:id="rId54"/>
    <p:sldId id="304" r:id="rId55"/>
    <p:sldId id="305" r:id="rId56"/>
    <p:sldId id="306" r:id="rId57"/>
    <p:sldId id="307" r:id="rId58"/>
    <p:sldId id="308" r:id="rId59"/>
    <p:sldId id="309" r:id="rId60"/>
    <p:sldId id="310" r:id="rId61"/>
    <p:sldId id="311" r:id="rId62"/>
    <p:sldId id="312" r:id="rId63"/>
    <p:sldId id="313" r:id="rId64"/>
    <p:sldId id="314" r:id="rId65"/>
    <p:sldId id="315" r:id="rId66"/>
    <p:sldId id="316" r:id="rId67"/>
    <p:sldId id="317" r:id="rId68"/>
    <p:sldId id="318" r:id="rId69"/>
    <p:sldId id="319" r:id="rId70"/>
    <p:sldId id="320" r:id="rId71"/>
    <p:sldId id="321" r:id="rId72"/>
    <p:sldId id="322" r:id="rId73"/>
    <p:sldId id="323" r:id="rId74"/>
    <p:sldId id="324" r:id="rId75"/>
    <p:sldId id="325" r:id="rId76"/>
    <p:sldId id="326" r:id="rId77"/>
    <p:sldId id="327" r:id="rId78"/>
    <p:sldId id="328" r:id="rId79"/>
    <p:sldId id="329" r:id="rId80"/>
    <p:sldId id="330" r:id="rId81"/>
    <p:sldId id="331" r:id="rId82"/>
    <p:sldId id="332" r:id="rId83"/>
    <p:sldId id="333" r:id="rId84"/>
    <p:sldId id="334" r:id="rId85"/>
    <p:sldId id="335" r:id="rId86"/>
    <p:sldId id="336" r:id="rId87"/>
    <p:sldId id="337" r:id="rId88"/>
    <p:sldId id="338" r:id="rId89"/>
    <p:sldId id="339" r:id="rId90"/>
    <p:sldId id="340" r:id="rId91"/>
    <p:sldId id="341" r:id="rId92"/>
    <p:sldId id="342" r:id="rId93"/>
    <p:sldId id="343" r:id="rId94"/>
    <p:sldId id="344" r:id="rId95"/>
    <p:sldId id="345" r:id="rId96"/>
    <p:sldId id="346" r:id="rId97"/>
    <p:sldId id="347" r:id="rId98"/>
    <p:sldId id="348" r:id="rId99"/>
    <p:sldId id="349" r:id="rId100"/>
    <p:sldId id="350" r:id="rId101"/>
    <p:sldId id="351" r:id="rId102"/>
    <p:sldId id="352" r:id="rId103"/>
    <p:sldId id="353" r:id="rId104"/>
    <p:sldId id="354" r:id="rId105"/>
    <p:sldId id="355" r:id="rId106"/>
    <p:sldId id="356" r:id="rId107"/>
    <p:sldId id="357" r:id="rId108"/>
    <p:sldId id="358" r:id="rId109"/>
    <p:sldId id="359" r:id="rId110"/>
    <p:sldId id="360" r:id="rId111"/>
    <p:sldId id="361" r:id="rId112"/>
    <p:sldId id="362" r:id="rId113"/>
    <p:sldId id="363" r:id="rId114"/>
    <p:sldId id="364" r:id="rId115"/>
    <p:sldId id="365" r:id="rId116"/>
    <p:sldId id="366" r:id="rId117"/>
    <p:sldId id="367" r:id="rId118"/>
    <p:sldId id="368" r:id="rId119"/>
    <p:sldId id="369" r:id="rId120"/>
    <p:sldId id="370" r:id="rId121"/>
    <p:sldId id="371" r:id="rId122"/>
    <p:sldId id="372" r:id="rId123"/>
    <p:sldId id="373" r:id="rId124"/>
    <p:sldId id="374" r:id="rId125"/>
    <p:sldId id="375" r:id="rId126"/>
    <p:sldId id="376" r:id="rId127"/>
    <p:sldId id="377" r:id="rId128"/>
    <p:sldId id="378" r:id="rId129"/>
    <p:sldId id="379" r:id="rId130"/>
    <p:sldId id="380" r:id="rId131"/>
    <p:sldId id="381" r:id="rId132"/>
    <p:sldId id="382" r:id="rId133"/>
    <p:sldId id="383" r:id="rId134"/>
    <p:sldId id="384" r:id="rId135"/>
    <p:sldId id="385" r:id="rId136"/>
    <p:sldId id="386" r:id="rId137"/>
    <p:sldId id="387" r:id="rId138"/>
    <p:sldId id="388" r:id="rId139"/>
    <p:sldId id="389" r:id="rId140"/>
    <p:sldId id="390" r:id="rId141"/>
    <p:sldId id="391" r:id="rId142"/>
    <p:sldId id="392" r:id="rId143"/>
    <p:sldId id="393" r:id="rId144"/>
    <p:sldId id="394" r:id="rId145"/>
    <p:sldId id="395" r:id="rId146"/>
    <p:sldId id="396" r:id="rId147"/>
    <p:sldId id="397" r:id="rId148"/>
    <p:sldId id="398" r:id="rId149"/>
    <p:sldId id="399" r:id="rId150"/>
    <p:sldId id="400" r:id="rId15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 Id="rId27" Type="http://schemas.openxmlformats.org/officeDocument/2006/relationships/slide" Target="slides/slide21.xml"/><Relationship Id="rId28" Type="http://schemas.openxmlformats.org/officeDocument/2006/relationships/slide" Target="slides/slide22.xml"/><Relationship Id="rId29" Type="http://schemas.openxmlformats.org/officeDocument/2006/relationships/slide" Target="slides/slide23.xml"/><Relationship Id="rId30" Type="http://schemas.openxmlformats.org/officeDocument/2006/relationships/slide" Target="slides/slide24.xml"/><Relationship Id="rId31" Type="http://schemas.openxmlformats.org/officeDocument/2006/relationships/slide" Target="slides/slide25.xml"/><Relationship Id="rId32" Type="http://schemas.openxmlformats.org/officeDocument/2006/relationships/slide" Target="slides/slide26.xml"/><Relationship Id="rId33" Type="http://schemas.openxmlformats.org/officeDocument/2006/relationships/slide" Target="slides/slide27.xml"/><Relationship Id="rId34" Type="http://schemas.openxmlformats.org/officeDocument/2006/relationships/slide" Target="slides/slide28.xml"/><Relationship Id="rId35" Type="http://schemas.openxmlformats.org/officeDocument/2006/relationships/slide" Target="slides/slide29.xml"/><Relationship Id="rId36" Type="http://schemas.openxmlformats.org/officeDocument/2006/relationships/slide" Target="slides/slide30.xml"/><Relationship Id="rId37" Type="http://schemas.openxmlformats.org/officeDocument/2006/relationships/slide" Target="slides/slide31.xml"/><Relationship Id="rId38" Type="http://schemas.openxmlformats.org/officeDocument/2006/relationships/slide" Target="slides/slide32.xml"/><Relationship Id="rId39" Type="http://schemas.openxmlformats.org/officeDocument/2006/relationships/slide" Target="slides/slide33.xml"/><Relationship Id="rId40" Type="http://schemas.openxmlformats.org/officeDocument/2006/relationships/slide" Target="slides/slide34.xml"/><Relationship Id="rId41" Type="http://schemas.openxmlformats.org/officeDocument/2006/relationships/slide" Target="slides/slide35.xml"/><Relationship Id="rId42" Type="http://schemas.openxmlformats.org/officeDocument/2006/relationships/slide" Target="slides/slide36.xml"/><Relationship Id="rId43" Type="http://schemas.openxmlformats.org/officeDocument/2006/relationships/slide" Target="slides/slide37.xml"/><Relationship Id="rId44" Type="http://schemas.openxmlformats.org/officeDocument/2006/relationships/slide" Target="slides/slide38.xml"/><Relationship Id="rId45" Type="http://schemas.openxmlformats.org/officeDocument/2006/relationships/slide" Target="slides/slide39.xml"/><Relationship Id="rId46" Type="http://schemas.openxmlformats.org/officeDocument/2006/relationships/slide" Target="slides/slide40.xml"/><Relationship Id="rId47" Type="http://schemas.openxmlformats.org/officeDocument/2006/relationships/slide" Target="slides/slide41.xml"/><Relationship Id="rId48" Type="http://schemas.openxmlformats.org/officeDocument/2006/relationships/slide" Target="slides/slide42.xml"/><Relationship Id="rId49" Type="http://schemas.openxmlformats.org/officeDocument/2006/relationships/slide" Target="slides/slide43.xml"/><Relationship Id="rId50" Type="http://schemas.openxmlformats.org/officeDocument/2006/relationships/slide" Target="slides/slide44.xml"/><Relationship Id="rId51" Type="http://schemas.openxmlformats.org/officeDocument/2006/relationships/slide" Target="slides/slide45.xml"/><Relationship Id="rId52" Type="http://schemas.openxmlformats.org/officeDocument/2006/relationships/slide" Target="slides/slide46.xml"/><Relationship Id="rId53" Type="http://schemas.openxmlformats.org/officeDocument/2006/relationships/slide" Target="slides/slide47.xml"/><Relationship Id="rId54" Type="http://schemas.openxmlformats.org/officeDocument/2006/relationships/slide" Target="slides/slide48.xml"/><Relationship Id="rId55" Type="http://schemas.openxmlformats.org/officeDocument/2006/relationships/slide" Target="slides/slide49.xml"/><Relationship Id="rId56" Type="http://schemas.openxmlformats.org/officeDocument/2006/relationships/slide" Target="slides/slide50.xml"/><Relationship Id="rId57" Type="http://schemas.openxmlformats.org/officeDocument/2006/relationships/slide" Target="slides/slide51.xml"/><Relationship Id="rId58" Type="http://schemas.openxmlformats.org/officeDocument/2006/relationships/slide" Target="slides/slide52.xml"/><Relationship Id="rId59" Type="http://schemas.openxmlformats.org/officeDocument/2006/relationships/slide" Target="slides/slide53.xml"/><Relationship Id="rId60" Type="http://schemas.openxmlformats.org/officeDocument/2006/relationships/slide" Target="slides/slide54.xml"/><Relationship Id="rId61" Type="http://schemas.openxmlformats.org/officeDocument/2006/relationships/slide" Target="slides/slide55.xml"/><Relationship Id="rId62" Type="http://schemas.openxmlformats.org/officeDocument/2006/relationships/slide" Target="slides/slide56.xml"/><Relationship Id="rId63" Type="http://schemas.openxmlformats.org/officeDocument/2006/relationships/slide" Target="slides/slide57.xml"/><Relationship Id="rId64" Type="http://schemas.openxmlformats.org/officeDocument/2006/relationships/slide" Target="slides/slide58.xml"/><Relationship Id="rId65" Type="http://schemas.openxmlformats.org/officeDocument/2006/relationships/slide" Target="slides/slide59.xml"/><Relationship Id="rId66" Type="http://schemas.openxmlformats.org/officeDocument/2006/relationships/slide" Target="slides/slide60.xml"/><Relationship Id="rId67" Type="http://schemas.openxmlformats.org/officeDocument/2006/relationships/slide" Target="slides/slide61.xml"/><Relationship Id="rId68" Type="http://schemas.openxmlformats.org/officeDocument/2006/relationships/slide" Target="slides/slide62.xml"/><Relationship Id="rId69" Type="http://schemas.openxmlformats.org/officeDocument/2006/relationships/slide" Target="slides/slide63.xml"/><Relationship Id="rId70" Type="http://schemas.openxmlformats.org/officeDocument/2006/relationships/slide" Target="slides/slide64.xml"/><Relationship Id="rId71" Type="http://schemas.openxmlformats.org/officeDocument/2006/relationships/slide" Target="slides/slide65.xml"/><Relationship Id="rId72" Type="http://schemas.openxmlformats.org/officeDocument/2006/relationships/slide" Target="slides/slide66.xml"/><Relationship Id="rId73" Type="http://schemas.openxmlformats.org/officeDocument/2006/relationships/slide" Target="slides/slide67.xml"/><Relationship Id="rId74" Type="http://schemas.openxmlformats.org/officeDocument/2006/relationships/slide" Target="slides/slide68.xml"/><Relationship Id="rId75" Type="http://schemas.openxmlformats.org/officeDocument/2006/relationships/slide" Target="slides/slide69.xml"/><Relationship Id="rId76" Type="http://schemas.openxmlformats.org/officeDocument/2006/relationships/slide" Target="slides/slide70.xml"/><Relationship Id="rId77" Type="http://schemas.openxmlformats.org/officeDocument/2006/relationships/slide" Target="slides/slide71.xml"/><Relationship Id="rId78" Type="http://schemas.openxmlformats.org/officeDocument/2006/relationships/slide" Target="slides/slide72.xml"/><Relationship Id="rId79" Type="http://schemas.openxmlformats.org/officeDocument/2006/relationships/slide" Target="slides/slide73.xml"/><Relationship Id="rId80" Type="http://schemas.openxmlformats.org/officeDocument/2006/relationships/slide" Target="slides/slide74.xml"/><Relationship Id="rId81" Type="http://schemas.openxmlformats.org/officeDocument/2006/relationships/slide" Target="slides/slide75.xml"/><Relationship Id="rId82" Type="http://schemas.openxmlformats.org/officeDocument/2006/relationships/slide" Target="slides/slide76.xml"/><Relationship Id="rId83" Type="http://schemas.openxmlformats.org/officeDocument/2006/relationships/slide" Target="slides/slide77.xml"/><Relationship Id="rId84" Type="http://schemas.openxmlformats.org/officeDocument/2006/relationships/slide" Target="slides/slide78.xml"/><Relationship Id="rId85" Type="http://schemas.openxmlformats.org/officeDocument/2006/relationships/slide" Target="slides/slide79.xml"/><Relationship Id="rId86" Type="http://schemas.openxmlformats.org/officeDocument/2006/relationships/slide" Target="slides/slide80.xml"/><Relationship Id="rId87" Type="http://schemas.openxmlformats.org/officeDocument/2006/relationships/slide" Target="slides/slide81.xml"/><Relationship Id="rId88" Type="http://schemas.openxmlformats.org/officeDocument/2006/relationships/slide" Target="slides/slide82.xml"/><Relationship Id="rId89" Type="http://schemas.openxmlformats.org/officeDocument/2006/relationships/slide" Target="slides/slide83.xml"/><Relationship Id="rId90" Type="http://schemas.openxmlformats.org/officeDocument/2006/relationships/slide" Target="slides/slide84.xml"/><Relationship Id="rId91" Type="http://schemas.openxmlformats.org/officeDocument/2006/relationships/slide" Target="slides/slide85.xml"/><Relationship Id="rId92" Type="http://schemas.openxmlformats.org/officeDocument/2006/relationships/slide" Target="slides/slide86.xml"/><Relationship Id="rId93" Type="http://schemas.openxmlformats.org/officeDocument/2006/relationships/slide" Target="slides/slide87.xml"/><Relationship Id="rId94" Type="http://schemas.openxmlformats.org/officeDocument/2006/relationships/slide" Target="slides/slide88.xml"/><Relationship Id="rId95" Type="http://schemas.openxmlformats.org/officeDocument/2006/relationships/slide" Target="slides/slide89.xml"/><Relationship Id="rId96" Type="http://schemas.openxmlformats.org/officeDocument/2006/relationships/slide" Target="slides/slide90.xml"/><Relationship Id="rId97" Type="http://schemas.openxmlformats.org/officeDocument/2006/relationships/slide" Target="slides/slide91.xml"/><Relationship Id="rId98" Type="http://schemas.openxmlformats.org/officeDocument/2006/relationships/slide" Target="slides/slide92.xml"/><Relationship Id="rId99" Type="http://schemas.openxmlformats.org/officeDocument/2006/relationships/slide" Target="slides/slide93.xml"/><Relationship Id="rId100" Type="http://schemas.openxmlformats.org/officeDocument/2006/relationships/slide" Target="slides/slide94.xml"/><Relationship Id="rId101" Type="http://schemas.openxmlformats.org/officeDocument/2006/relationships/slide" Target="slides/slide95.xml"/><Relationship Id="rId102" Type="http://schemas.openxmlformats.org/officeDocument/2006/relationships/slide" Target="slides/slide96.xml"/><Relationship Id="rId103" Type="http://schemas.openxmlformats.org/officeDocument/2006/relationships/slide" Target="slides/slide97.xml"/><Relationship Id="rId104" Type="http://schemas.openxmlformats.org/officeDocument/2006/relationships/slide" Target="slides/slide98.xml"/><Relationship Id="rId105" Type="http://schemas.openxmlformats.org/officeDocument/2006/relationships/slide" Target="slides/slide99.xml"/><Relationship Id="rId106" Type="http://schemas.openxmlformats.org/officeDocument/2006/relationships/slide" Target="slides/slide100.xml"/><Relationship Id="rId107" Type="http://schemas.openxmlformats.org/officeDocument/2006/relationships/slide" Target="slides/slide101.xml"/><Relationship Id="rId108" Type="http://schemas.openxmlformats.org/officeDocument/2006/relationships/slide" Target="slides/slide102.xml"/><Relationship Id="rId109" Type="http://schemas.openxmlformats.org/officeDocument/2006/relationships/slide" Target="slides/slide103.xml"/><Relationship Id="rId110" Type="http://schemas.openxmlformats.org/officeDocument/2006/relationships/slide" Target="slides/slide104.xml"/><Relationship Id="rId111" Type="http://schemas.openxmlformats.org/officeDocument/2006/relationships/slide" Target="slides/slide105.xml"/><Relationship Id="rId112" Type="http://schemas.openxmlformats.org/officeDocument/2006/relationships/slide" Target="slides/slide106.xml"/><Relationship Id="rId113" Type="http://schemas.openxmlformats.org/officeDocument/2006/relationships/slide" Target="slides/slide107.xml"/><Relationship Id="rId114" Type="http://schemas.openxmlformats.org/officeDocument/2006/relationships/slide" Target="slides/slide108.xml"/><Relationship Id="rId115" Type="http://schemas.openxmlformats.org/officeDocument/2006/relationships/slide" Target="slides/slide109.xml"/><Relationship Id="rId116" Type="http://schemas.openxmlformats.org/officeDocument/2006/relationships/slide" Target="slides/slide110.xml"/><Relationship Id="rId117" Type="http://schemas.openxmlformats.org/officeDocument/2006/relationships/slide" Target="slides/slide111.xml"/><Relationship Id="rId118" Type="http://schemas.openxmlformats.org/officeDocument/2006/relationships/slide" Target="slides/slide112.xml"/><Relationship Id="rId119" Type="http://schemas.openxmlformats.org/officeDocument/2006/relationships/slide" Target="slides/slide113.xml"/><Relationship Id="rId120" Type="http://schemas.openxmlformats.org/officeDocument/2006/relationships/slide" Target="slides/slide114.xml"/><Relationship Id="rId121" Type="http://schemas.openxmlformats.org/officeDocument/2006/relationships/slide" Target="slides/slide115.xml"/><Relationship Id="rId122" Type="http://schemas.openxmlformats.org/officeDocument/2006/relationships/slide" Target="slides/slide116.xml"/><Relationship Id="rId123" Type="http://schemas.openxmlformats.org/officeDocument/2006/relationships/slide" Target="slides/slide117.xml"/><Relationship Id="rId124" Type="http://schemas.openxmlformats.org/officeDocument/2006/relationships/slide" Target="slides/slide118.xml"/><Relationship Id="rId125" Type="http://schemas.openxmlformats.org/officeDocument/2006/relationships/slide" Target="slides/slide119.xml"/><Relationship Id="rId126" Type="http://schemas.openxmlformats.org/officeDocument/2006/relationships/slide" Target="slides/slide120.xml"/><Relationship Id="rId127" Type="http://schemas.openxmlformats.org/officeDocument/2006/relationships/slide" Target="slides/slide121.xml"/><Relationship Id="rId128" Type="http://schemas.openxmlformats.org/officeDocument/2006/relationships/slide" Target="slides/slide122.xml"/><Relationship Id="rId129" Type="http://schemas.openxmlformats.org/officeDocument/2006/relationships/slide" Target="slides/slide123.xml"/><Relationship Id="rId130" Type="http://schemas.openxmlformats.org/officeDocument/2006/relationships/slide" Target="slides/slide124.xml"/><Relationship Id="rId131" Type="http://schemas.openxmlformats.org/officeDocument/2006/relationships/slide" Target="slides/slide125.xml"/><Relationship Id="rId132" Type="http://schemas.openxmlformats.org/officeDocument/2006/relationships/slide" Target="slides/slide126.xml"/><Relationship Id="rId133" Type="http://schemas.openxmlformats.org/officeDocument/2006/relationships/slide" Target="slides/slide127.xml"/><Relationship Id="rId134" Type="http://schemas.openxmlformats.org/officeDocument/2006/relationships/slide" Target="slides/slide128.xml"/><Relationship Id="rId135" Type="http://schemas.openxmlformats.org/officeDocument/2006/relationships/slide" Target="slides/slide129.xml"/><Relationship Id="rId136" Type="http://schemas.openxmlformats.org/officeDocument/2006/relationships/slide" Target="slides/slide130.xml"/><Relationship Id="rId137" Type="http://schemas.openxmlformats.org/officeDocument/2006/relationships/slide" Target="slides/slide131.xml"/><Relationship Id="rId138" Type="http://schemas.openxmlformats.org/officeDocument/2006/relationships/slide" Target="slides/slide132.xml"/><Relationship Id="rId139" Type="http://schemas.openxmlformats.org/officeDocument/2006/relationships/slide" Target="slides/slide133.xml"/><Relationship Id="rId140" Type="http://schemas.openxmlformats.org/officeDocument/2006/relationships/slide" Target="slides/slide134.xml"/><Relationship Id="rId141" Type="http://schemas.openxmlformats.org/officeDocument/2006/relationships/slide" Target="slides/slide135.xml"/><Relationship Id="rId142" Type="http://schemas.openxmlformats.org/officeDocument/2006/relationships/slide" Target="slides/slide136.xml"/><Relationship Id="rId143" Type="http://schemas.openxmlformats.org/officeDocument/2006/relationships/slide" Target="slides/slide137.xml"/><Relationship Id="rId144" Type="http://schemas.openxmlformats.org/officeDocument/2006/relationships/slide" Target="slides/slide138.xml"/><Relationship Id="rId145" Type="http://schemas.openxmlformats.org/officeDocument/2006/relationships/slide" Target="slides/slide139.xml"/><Relationship Id="rId146" Type="http://schemas.openxmlformats.org/officeDocument/2006/relationships/slide" Target="slides/slide140.xml"/><Relationship Id="rId147" Type="http://schemas.openxmlformats.org/officeDocument/2006/relationships/slide" Target="slides/slide141.xml"/><Relationship Id="rId148" Type="http://schemas.openxmlformats.org/officeDocument/2006/relationships/slide" Target="slides/slide142.xml"/><Relationship Id="rId149" Type="http://schemas.openxmlformats.org/officeDocument/2006/relationships/slide" Target="slides/slide143.xml"/><Relationship Id="rId150" Type="http://schemas.openxmlformats.org/officeDocument/2006/relationships/slide" Target="slides/slide144.xml"/><Relationship Id="rId151" Type="http://schemas.openxmlformats.org/officeDocument/2006/relationships/slide" Target="slides/slide14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1828800"/>
            <a:ext cx="7315200" cy="1371600"/>
          </a:xfrm>
          <a:prstGeom prst="rect">
            <a:avLst/>
          </a:prstGeom>
          <a:noFill/>
        </p:spPr>
        <p:txBody>
          <a:bodyPr wrap="square">
            <a:spAutoFit/>
          </a:bodyPr>
          <a:lstStyle/>
          <a:p>
            <a:pPr algn="ctr"/>
            <a:r>
              <a:rPr sz="3600" b="1">
                <a:solidFill>
                  <a:srgbClr val="FFFFFF"/>
                </a:solidFill>
              </a:rPr>
              <a:t>FINAL SPACE BOOK TOUR </a:t>
            </a:r>
          </a:p>
          <a:p>
            <a:pPr algn="ctr"/>
            <a:r>
              <a:rPr sz="1800" b="0">
                <a:solidFill>
                  <a:srgbClr val="CCCCCC"/>
                </a:solidFill>
              </a:rPr>
              <a:t>Marketing Strategy Deck</a:t>
            </a:r>
          </a:p>
          <a:p>
            <a:pPr algn="l"/>
            <a:r>
              <a:rPr sz="1200" b="0">
                <a:solidFill>
                  <a:srgbClr val="333333"/>
                </a:solidFill>
              </a:rPr>
              <a:t/>
            </a:r>
          </a:p>
          <a:p>
            <a:pPr algn="ctr"/>
            <a:r>
              <a:rPr sz="1400" b="0">
                <a:solidFill>
                  <a:srgbClr val="6366F1"/>
                </a:solidFill>
              </a:rPr>
              <a:t>Other</a:t>
            </a:r>
          </a:p>
          <a:p>
            <a:pPr algn="ctr"/>
            <a:r>
              <a:rPr sz="1100" b="0">
                <a:solidFill>
                  <a:srgbClr val="8888A0"/>
                </a:solidFill>
              </a:rPr>
              <a:t>Generated April 10, 2026</a:t>
            </a:r>
          </a:p>
          <a:p>
            <a:pPr algn="ctr"/>
            <a:r>
              <a:rPr sz="1000" b="0">
                <a:solidFill>
                  <a:srgbClr val="8888A0"/>
                </a:solidFill>
              </a:rPr>
              <a:t>Powered by Idideration</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Research Gaps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Research Gaps: </a:t>
            </a:r>
            <a:r>
              <a:rPr sz="1200">
                <a:solidFill>
                  <a:srgbClr val="333333"/>
                </a:solidFill>
              </a:rPr>
              <a:t>Specific awards or nominations for the Final Space TV series.</a:t>
            </a:r>
          </a:p>
          <a:p>
            <a:pPr>
              <a:spcBef>
                <a:spcPts val="600"/>
              </a:spcBef>
              <a:spcAft>
                <a:spcPts val="200"/>
              </a:spcAft>
            </a:pPr>
            <a:r>
              <a:rPr sz="1200" b="1">
                <a:solidFill>
                  <a:srgbClr val="1A1A2E"/>
                </a:solidFill>
              </a:rPr>
              <a:t>Research Gaps: </a:t>
            </a:r>
            <a:r>
              <a:rPr sz="1200">
                <a:solidFill>
                  <a:srgbClr val="333333"/>
                </a:solidFill>
              </a:rPr>
              <a:t>Detailed list of specific territories for graphic novel worldwide shipping.</a:t>
            </a:r>
          </a:p>
          <a:p>
            <a:pPr>
              <a:spcBef>
                <a:spcPts val="600"/>
              </a:spcBef>
              <a:spcAft>
                <a:spcPts val="200"/>
              </a:spcAft>
            </a:pPr>
            <a:r>
              <a:rPr sz="1200" b="1">
                <a:solidFill>
                  <a:srgbClr val="1A1A2E"/>
                </a:solidFill>
              </a:rPr>
              <a:t>Research Gaps: </a:t>
            </a:r>
            <a:r>
              <a:rPr sz="1200">
                <a:solidFill>
                  <a:srgbClr val="333333"/>
                </a:solidFill>
              </a:rPr>
              <a:t>Roles and public information for Forrester Kane, Isaac Pope, and Elliot Stivers regarding Final Space or the graphic novel.</a:t>
            </a:r>
          </a:p>
        </p:txBody>
      </p:sp>
    </p:spTree>
  </p:cSld>
  <p:clrMapOvr>
    <a:masterClrMapping/>
  </p:clrMapOvr>
</p:sld>
</file>

<file path=ppt/slides/slide10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Background Context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Olan Rogers: </a:t>
            </a:r>
            <a:r>
              <a:rPr sz="1200">
                <a:solidFill>
                  <a:srgbClr val="333333"/>
                </a:solidFill>
              </a:rPr>
              <a:t>An American filmmaker, comedian, actor, and YouTuber, widely recognized as the creator of the animated space opera 'Final Space.' He has a strong online presence and a history of direct fan engagement.</a:t>
            </a:r>
          </a:p>
          <a:p>
            <a:pPr>
              <a:spcBef>
                <a:spcPts val="600"/>
              </a:spcBef>
              <a:spcAft>
                <a:spcPts val="200"/>
              </a:spcAft>
            </a:pPr>
            <a:r>
              <a:rPr sz="1200" b="1">
                <a:solidFill>
                  <a:srgbClr val="1A1A2E"/>
                </a:solidFill>
              </a:rPr>
              <a:t>Final Space (Tv Show): </a:t>
            </a:r>
            <a:r>
              <a:rPr sz="1200">
                <a:solidFill>
                  <a:srgbClr val="333333"/>
                </a:solidFill>
              </a:rPr>
              <a:t>An adult animated science fantasy space opera comedy-drama series created by Olan Rogers, which aired for three seasons before being canceled on a cliffhanger due to corporate mergers and subsequently removed from most streaming platforms.</a:t>
            </a:r>
          </a:p>
          <a:p>
            <a:pPr>
              <a:spcBef>
                <a:spcPts val="600"/>
              </a:spcBef>
              <a:spcAft>
                <a:spcPts val="200"/>
              </a:spcAft>
            </a:pPr>
            <a:r>
              <a:rPr sz="1200" b="1">
                <a:solidFill>
                  <a:srgbClr val="1A1A2E"/>
                </a:solidFill>
              </a:rPr>
              <a:t>Final Space: The Final Chapter (Graphic Novel): </a:t>
            </a:r>
            <a:r>
              <a:rPr sz="1200">
                <a:solidFill>
                  <a:srgbClr val="333333"/>
                </a:solidFill>
              </a:rPr>
              <a:t>A 570-page graphic novel authored by Olan Rogers and illustrated by Daz Tibbles, serving as the official, independently produced conclusion to the 'Final Space' animated series, directly addressing its unresolved cliffhanger.</a:t>
            </a:r>
          </a:p>
          <a:p>
            <a:pPr>
              <a:spcBef>
                <a:spcPts val="600"/>
              </a:spcBef>
              <a:spcAft>
                <a:spcPts val="200"/>
              </a:spcAft>
            </a:pPr>
            <a:r>
              <a:rPr sz="1200" b="1">
                <a:solidFill>
                  <a:srgbClr val="1A1A2E"/>
                </a:solidFill>
              </a:rPr>
              <a:t>Creator Economy: </a:t>
            </a:r>
            <a:r>
              <a:rPr sz="1200">
                <a:solidFill>
                  <a:srgbClr val="333333"/>
                </a:solidFill>
              </a:rPr>
              <a:t>A rapidly expanding market that empowers independent content creators to monetize their content, build direct relationships with their audience, and develop their own businesses.</a:t>
            </a:r>
          </a:p>
          <a:p>
            <a:pPr>
              <a:spcBef>
                <a:spcPts val="600"/>
              </a:spcBef>
              <a:spcAft>
                <a:spcPts val="200"/>
              </a:spcAft>
            </a:pPr>
            <a:r>
              <a:rPr sz="1200" b="1">
                <a:solidFill>
                  <a:srgbClr val="1A1A2E"/>
                </a:solidFill>
              </a:rPr>
              <a:t>Cinematic Fan Experience: </a:t>
            </a:r>
            <a:r>
              <a:rPr sz="1200">
                <a:solidFill>
                  <a:srgbClr val="333333"/>
                </a:solidFill>
              </a:rPr>
              <a:t>A proposed book tour format for 'Final Space: The Final Chapter' that goes beyond traditional book signings, envisioning an immersive, premiere-style event hosted in cinema venues to leverage the visual nature of the graphic novel and provide a communal celebration for fans.</a:t>
            </a:r>
          </a:p>
        </p:txBody>
      </p:sp>
    </p:spTree>
  </p:cSld>
  <p:clrMapOvr>
    <a:masterClrMapping/>
  </p:clrMapOvr>
</p:sld>
</file>

<file path=ppt/slides/slide10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Key Findings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Olan Rogers maintains a strong, direct connection with his fanbase, evidenced by his large online following and history of successful community engagement events., Confidence: high, Explanation: Rogers boasts over 1 million YouTube subscribe</a:t>
            </a:r>
          </a:p>
          <a:p>
            <a:pPr>
              <a:spcBef>
                <a:spcPts val="600"/>
              </a:spcBef>
              <a:spcAft>
                <a:spcPts val="200"/>
              </a:spcAft>
            </a:pPr>
            <a:r>
              <a:rPr sz="1200" b="1">
                <a:solidFill>
                  <a:srgbClr val="1A1A2E"/>
                </a:solidFill>
              </a:rPr>
              <a:t>Key Findings: </a:t>
            </a:r>
            <a:r>
              <a:rPr sz="1200">
                <a:solidFill>
                  <a:srgbClr val="333333"/>
                </a:solidFill>
              </a:rPr>
              <a:t>Finding: The 'Final Space' animated series was canceled on an unresolved cliffhanger, leading to significant fan disappointment and a strong desire for narrative closure., Confidence: high, Explanation: The show's cancellation after three seasons was</a:t>
            </a:r>
          </a:p>
          <a:p>
            <a:pPr>
              <a:spcBef>
                <a:spcPts val="600"/>
              </a:spcBef>
              <a:spcAft>
                <a:spcPts val="200"/>
              </a:spcAft>
            </a:pPr>
            <a:r>
              <a:rPr sz="1200" b="1">
                <a:solidFill>
                  <a:srgbClr val="1A1A2E"/>
                </a:solidFill>
              </a:rPr>
              <a:t>Key Findings: </a:t>
            </a:r>
            <a:r>
              <a:rPr sz="1200">
                <a:solidFill>
                  <a:srgbClr val="333333"/>
                </a:solidFill>
              </a:rPr>
              <a:t>Finding: 'Final Space: The Final Chapter' is the official, independently produced graphic novel designed to provide the long-awaited conclusion to the animated series., Confidence: high, Explanation: Olan Rogers spent two years securing a limited lic</a:t>
            </a:r>
          </a:p>
          <a:p>
            <a:pPr>
              <a:spcBef>
                <a:spcPts val="600"/>
              </a:spcBef>
              <a:spcAft>
                <a:spcPts val="200"/>
              </a:spcAft>
            </a:pPr>
            <a:r>
              <a:rPr sz="1200" b="1">
                <a:solidFill>
                  <a:srgbClr val="1A1A2E"/>
                </a:solidFill>
              </a:rPr>
              <a:t>Key Findings: </a:t>
            </a:r>
            <a:r>
              <a:rPr sz="1200">
                <a:solidFill>
                  <a:srgbClr val="333333"/>
                </a:solidFill>
              </a:rPr>
              <a:t>Finding: The graphic novel has demonstrated exceptional pre-order demand and significant purchasing power from the dedicated fanbase., Confidence: high, Explanation: It sold 10,000 copies on its first day, quickly becoming an 'instant best-seller,' a</a:t>
            </a:r>
          </a:p>
          <a:p>
            <a:pPr>
              <a:spcBef>
                <a:spcPts val="600"/>
              </a:spcBef>
              <a:spcAft>
                <a:spcPts val="200"/>
              </a:spcAft>
            </a:pPr>
            <a:r>
              <a:rPr sz="1200" b="1">
                <a:solidFill>
                  <a:srgbClr val="1A1A2E"/>
                </a:solidFill>
              </a:rPr>
              <a:t>Key Findings: </a:t>
            </a:r>
            <a:r>
              <a:rPr sz="1200">
                <a:solidFill>
                  <a:srgbClr val="333333"/>
                </a:solidFill>
              </a:rPr>
              <a:t>Finding: A 'cinematic fan experience' book tour is a strong possibility, aligning with modern creator economy trends and Olan Rogers' history of successful fan events., Confidence: high, Explanation: Rogers has hinted at a book tour, potentially usin</a:t>
            </a:r>
          </a:p>
          <a:p>
            <a:pPr>
              <a:spcBef>
                <a:spcPts val="600"/>
              </a:spcBef>
              <a:spcAft>
                <a:spcPts val="200"/>
              </a:spcAft>
            </a:pPr>
            <a:r>
              <a:rPr sz="1200" b="1">
                <a:solidFill>
                  <a:srgbClr val="1A1A2E"/>
                </a:solidFill>
              </a:rPr>
              <a:t>Key Findings: </a:t>
            </a:r>
            <a:r>
              <a:rPr sz="1200">
                <a:solidFill>
                  <a:srgbClr val="333333"/>
                </a:solidFill>
              </a:rPr>
              <a:t>Finding: The graphic novel market is experiencing a significant boom, with sales doubling since 2019, driven by strong readership across age groups., Confidence: high, Explanation: Annual sales in the U.S. reached 35 million books, with increasing ac</a:t>
            </a:r>
          </a:p>
        </p:txBody>
      </p:sp>
    </p:spTree>
  </p:cSld>
  <p:clrMapOvr>
    <a:masterClrMapping/>
  </p:clrMapOvr>
</p:sld>
</file>

<file path=ppt/slides/slide10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Key Findings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The 'creator economy' is a rapidly expanding market, projected to exceed $200 billion globally by 2026, driving increased marketing spend on creator-led initiatives., Confidence: high, Explanation: This growth empowers independent creators a</a:t>
            </a:r>
          </a:p>
        </p:txBody>
      </p:sp>
    </p:spTree>
  </p:cSld>
  <p:clrMapOvr>
    <a:masterClrMapping/>
  </p:clrMapOvr>
</p:sld>
</file>

<file path=ppt/slides/slide10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Academic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Academic Perspective: </a:t>
            </a:r>
            <a:r>
              <a:rPr sz="1200">
                <a:solidFill>
                  <a:srgbClr val="333333"/>
                </a:solidFill>
              </a:rPr>
              <a:t>While the provided research does not directly cite peer-reviewed academic studies, it offers empirical examples relevant to several academic fields. The success of 'Final Space: The Final Chapter' and its proposed tour illustrates concepts within media studies regarding fan culture, intellectual pro</a:t>
            </a:r>
          </a:p>
          <a:p>
            <a:pPr>
              <a:spcBef>
                <a:spcPts val="600"/>
              </a:spcBef>
              <a:spcAft>
                <a:spcPts val="200"/>
              </a:spcAft>
            </a:pPr>
            <a:r>
              <a:rPr sz="1200" b="1">
                <a:solidFill>
                  <a:srgbClr val="1A1A2E"/>
                </a:solidFill>
              </a:rPr>
              <a:t>Academic Perspective: </a:t>
            </a:r>
            <a:r>
              <a:rPr sz="1200">
                <a:solidFill>
                  <a:srgbClr val="333333"/>
                </a:solidFill>
              </a:rPr>
              <a:t>ity building, and the monetization of niche audiences, particularly in the context of digital content creators transitioning to physical products and experiential events.</a:t>
            </a:r>
          </a:p>
        </p:txBody>
      </p:sp>
    </p:spTree>
  </p:cSld>
  <p:clrMapOvr>
    <a:masterClrMapping/>
  </p:clrMapOvr>
</p:sld>
</file>

<file path=ppt/slides/slide10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Industry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Industry Perspective: </a:t>
            </a:r>
            <a:r>
              <a:rPr sz="1200">
                <a:solidFill>
                  <a:srgbClr val="333333"/>
                </a:solidFill>
              </a:rPr>
              <a:t>Olan Rogers' approach to 'Final Space: The Final Chapter' exemplifies a modern, creator-driven strategy for intellectual property continuation, bypassing traditional studio models after a series cancellation. His independent production and direct-to-fan sales model for the graphic novel demonstrate </a:t>
            </a:r>
          </a:p>
          <a:p>
            <a:pPr>
              <a:spcBef>
                <a:spcPts val="600"/>
              </a:spcBef>
              <a:spcAft>
                <a:spcPts val="200"/>
              </a:spcAft>
            </a:pPr>
            <a:r>
              <a:rPr sz="1200" b="1">
                <a:solidFill>
                  <a:srgbClr val="1A1A2E"/>
                </a:solidFill>
              </a:rPr>
              <a:t>Industry Perspective: </a:t>
            </a:r>
            <a:r>
              <a:rPr sz="1200">
                <a:solidFill>
                  <a:srgbClr val="333333"/>
                </a:solidFill>
              </a:rPr>
              <a:t>everaging a creator's personal brand and online following for direct monetization and community building, as seen with Rhett &amp; Link's successful tours and Rogers' own 'The Soda Parlor' events. This strategy capitalizes on the booming graphic novel market and the increasing marketing spend within the</a:t>
            </a:r>
          </a:p>
        </p:txBody>
      </p:sp>
    </p:spTree>
  </p:cSld>
  <p:clrMapOvr>
    <a:masterClrMapping/>
  </p:clrMapOvr>
</p:sld>
</file>

<file path=ppt/slides/slide10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Data Points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Olan Rogers has over 1 million YouTube subscribers., Source: Raw Research Findings</a:t>
            </a:r>
          </a:p>
          <a:p>
            <a:pPr>
              <a:spcBef>
                <a:spcPts val="600"/>
              </a:spcBef>
              <a:spcAft>
                <a:spcPts val="200"/>
              </a:spcAft>
            </a:pPr>
            <a:r>
              <a:rPr sz="1200" b="1">
                <a:solidFill>
                  <a:srgbClr val="1A1A2E"/>
                </a:solidFill>
              </a:rPr>
              <a:t>Data Points: </a:t>
            </a:r>
            <a:r>
              <a:rPr sz="1200">
                <a:solidFill>
                  <a:srgbClr val="333333"/>
                </a:solidFill>
              </a:rPr>
              <a:t>Stat: 'Final Space' Season 1 achieved a 70% approval rating on Rotten Tomatoes., Source: Raw Research Findings</a:t>
            </a:r>
          </a:p>
          <a:p>
            <a:pPr>
              <a:spcBef>
                <a:spcPts val="600"/>
              </a:spcBef>
              <a:spcAft>
                <a:spcPts val="200"/>
              </a:spcAft>
            </a:pPr>
            <a:r>
              <a:rPr sz="1200" b="1">
                <a:solidFill>
                  <a:srgbClr val="1A1A2E"/>
                </a:solidFill>
              </a:rPr>
              <a:t>Data Points: </a:t>
            </a:r>
            <a:r>
              <a:rPr sz="1200">
                <a:solidFill>
                  <a:srgbClr val="333333"/>
                </a:solidFill>
              </a:rPr>
              <a:t>Stat: 'Final Space' Season 1 scored 60/100 on Metacritic., Source: Raw Research Findings</a:t>
            </a:r>
          </a:p>
          <a:p>
            <a:pPr>
              <a:spcBef>
                <a:spcPts val="600"/>
              </a:spcBef>
              <a:spcAft>
                <a:spcPts val="200"/>
              </a:spcAft>
            </a:pPr>
            <a:r>
              <a:rPr sz="1200" b="1">
                <a:solidFill>
                  <a:srgbClr val="1A1A2E"/>
                </a:solidFill>
              </a:rPr>
              <a:t>Data Points: </a:t>
            </a:r>
            <a:r>
              <a:rPr sz="1200">
                <a:solidFill>
                  <a:srgbClr val="333333"/>
                </a:solidFill>
              </a:rPr>
              <a:t>Stat: 'Final Space' was canceled in June 2021., Source: Raw Research Findings</a:t>
            </a:r>
          </a:p>
          <a:p>
            <a:pPr>
              <a:spcBef>
                <a:spcPts val="600"/>
              </a:spcBef>
              <a:spcAft>
                <a:spcPts val="200"/>
              </a:spcAft>
            </a:pPr>
            <a:r>
              <a:rPr sz="1200" b="1">
                <a:solidFill>
                  <a:srgbClr val="1A1A2E"/>
                </a:solidFill>
              </a:rPr>
              <a:t>Data Points: </a:t>
            </a:r>
            <a:r>
              <a:rPr sz="1200">
                <a:solidFill>
                  <a:srgbClr val="333333"/>
                </a:solidFill>
              </a:rPr>
              <a:t>Stat: 'Final Space: The Final Chapter' is a 570-page graphic novel., Source: Raw Research Findings</a:t>
            </a:r>
          </a:p>
          <a:p>
            <a:pPr>
              <a:spcBef>
                <a:spcPts val="600"/>
              </a:spcBef>
              <a:spcAft>
                <a:spcPts val="200"/>
              </a:spcAft>
            </a:pPr>
            <a:r>
              <a:rPr sz="1200" b="1">
                <a:solidFill>
                  <a:srgbClr val="1A1A2E"/>
                </a:solidFill>
              </a:rPr>
              <a:t>Data Points: </a:t>
            </a:r>
            <a:r>
              <a:rPr sz="1200">
                <a:solidFill>
                  <a:srgbClr val="333333"/>
                </a:solidFill>
              </a:rPr>
              <a:t>Stat: Olan Rogers spent two years securing a license to finish the 'Final Space' story., Source: Raw Research Findings</a:t>
            </a:r>
          </a:p>
        </p:txBody>
      </p:sp>
    </p:spTree>
  </p:cSld>
  <p:clrMapOvr>
    <a:masterClrMapping/>
  </p:clrMapOvr>
</p:sld>
</file>

<file path=ppt/slides/slide10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Data Points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Warner Bros. Discovery granted a limited license for the graphic novel in April 2023., Source: Raw Research Findings</a:t>
            </a:r>
          </a:p>
          <a:p>
            <a:pPr>
              <a:spcBef>
                <a:spcPts val="600"/>
              </a:spcBef>
              <a:spcAft>
                <a:spcPts val="200"/>
              </a:spcAft>
            </a:pPr>
            <a:r>
              <a:rPr sz="1200" b="1">
                <a:solidFill>
                  <a:srgbClr val="1A1A2E"/>
                </a:solidFill>
              </a:rPr>
              <a:t>Data Points: </a:t>
            </a:r>
            <a:r>
              <a:rPr sz="1200">
                <a:solidFill>
                  <a:srgbClr val="333333"/>
                </a:solidFill>
              </a:rPr>
              <a:t>Stat: The graphic novel is slated for release around Spring/June 2026., Source: Raw Research Findings</a:t>
            </a:r>
          </a:p>
          <a:p>
            <a:pPr>
              <a:spcBef>
                <a:spcPts val="600"/>
              </a:spcBef>
              <a:spcAft>
                <a:spcPts val="200"/>
              </a:spcAft>
            </a:pPr>
            <a:r>
              <a:rPr sz="1200" b="1">
                <a:solidFill>
                  <a:srgbClr val="1A1A2E"/>
                </a:solidFill>
              </a:rPr>
              <a:t>Data Points: </a:t>
            </a:r>
            <a:r>
              <a:rPr sz="1200">
                <a:solidFill>
                  <a:srgbClr val="333333"/>
                </a:solidFill>
              </a:rPr>
              <a:t>Stat: The graphic novel was priced at $125.00., Source: Raw Research Findings</a:t>
            </a:r>
          </a:p>
          <a:p>
            <a:pPr>
              <a:spcBef>
                <a:spcPts val="600"/>
              </a:spcBef>
              <a:spcAft>
                <a:spcPts val="200"/>
              </a:spcAft>
            </a:pPr>
            <a:r>
              <a:rPr sz="1200" b="1">
                <a:solidFill>
                  <a:srgbClr val="1A1A2E"/>
                </a:solidFill>
              </a:rPr>
              <a:t>Data Points: </a:t>
            </a:r>
            <a:r>
              <a:rPr sz="1200">
                <a:solidFill>
                  <a:srgbClr val="333333"/>
                </a:solidFill>
              </a:rPr>
              <a:t>Stat: 10,000 copies of the graphic novel sold on its first day., Source: Raw Research Findings</a:t>
            </a:r>
          </a:p>
        </p:txBody>
      </p:sp>
    </p:spTree>
  </p:cSld>
  <p:clrMapOvr>
    <a:masterClrMapping/>
  </p:clrMapOvr>
</p:sld>
</file>

<file path=ppt/slides/slide10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Implications For Marketing</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Implications For Marketing: </a:t>
            </a:r>
            <a:r>
              <a:rPr sz="1200">
                <a:solidFill>
                  <a:srgbClr val="333333"/>
                </a:solidFill>
              </a:rPr>
              <a:t>The marketing strategy for 'Final Space: The Final Chapter' should heavily leverage Olan Rogers' personal brand and extensive social media reach (1M+ YouTube subscribers) for direct-to-fan promotion. Capitalizing on the immense, underserved demand for closure following the TV show's cancellation is </a:t>
            </a:r>
          </a:p>
          <a:p>
            <a:pPr>
              <a:spcBef>
                <a:spcPts val="600"/>
              </a:spcBef>
              <a:spcAft>
                <a:spcPts val="200"/>
              </a:spcAft>
            </a:pPr>
            <a:r>
              <a:rPr sz="1200" b="1">
                <a:solidFill>
                  <a:srgbClr val="1A1A2E"/>
                </a:solidFill>
              </a:rPr>
              <a:t>Implications For Marketing: </a:t>
            </a:r>
            <a:r>
              <a:rPr sz="1200">
                <a:solidFill>
                  <a:srgbClr val="333333"/>
                </a:solidFill>
              </a:rPr>
              <a:t>content and Q&amp;A, will enhance engagement and justify premium pricing. Implementing an 'event-as-ticket' model, where the graphic novel or a special tier acts as entry, can guarantee attendance and upfront revenue. Strategic partnerships with venues like Regal Cinemas are vital to provide a 'cinemati</a:t>
            </a:r>
          </a:p>
          <a:p>
            <a:pPr>
              <a:spcBef>
                <a:spcPts val="600"/>
              </a:spcBef>
              <a:spcAft>
                <a:spcPts val="200"/>
              </a:spcAft>
            </a:pPr>
            <a:r>
              <a:rPr sz="1200" b="1">
                <a:solidFill>
                  <a:srgbClr val="1A1A2E"/>
                </a:solidFill>
              </a:rPr>
              <a:t>Implications For Marketing: </a:t>
            </a:r>
            <a:r>
              <a:rPr sz="1200">
                <a:solidFill>
                  <a:srgbClr val="333333"/>
                </a:solidFill>
              </a:rPr>
              <a:t>the communal celebration aspect.</a:t>
            </a:r>
          </a:p>
        </p:txBody>
      </p:sp>
    </p:spTree>
  </p:cSld>
  <p:clrMapOvr>
    <a:masterClrMapping/>
  </p:clrMapOvr>
</p:sld>
</file>

<file path=ppt/slides/slide10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Caveats And Limitations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Caveats And Limitations: </a:t>
            </a:r>
            <a:r>
              <a:rPr sz="1200">
                <a:solidFill>
                  <a:srgbClr val="333333"/>
                </a:solidFill>
              </a:rPr>
              <a:t>The research does not provide specific demographic data for the 'Final Space' fanbase, though it suggests a broad appeal for animated space opera. The exact format, duration, and content of the proposed 'cinematic fan experience' book tour are still conceptual and subject to finalization, as are the</a:t>
            </a:r>
          </a:p>
          <a:p>
            <a:pPr>
              <a:spcBef>
                <a:spcPts val="600"/>
              </a:spcBef>
              <a:spcAft>
                <a:spcPts val="200"/>
              </a:spcAft>
            </a:pPr>
            <a:r>
              <a:rPr sz="1200" b="1">
                <a:solidFill>
                  <a:srgbClr val="1A1A2E"/>
                </a:solidFill>
              </a:rPr>
              <a:t>Caveats And Limitations: </a:t>
            </a:r>
            <a:r>
              <a:rPr sz="1200">
                <a:solidFill>
                  <a:srgbClr val="333333"/>
                </a:solidFill>
              </a:rPr>
              <a:t>in the provided text. All information is derived from the single 'Raw Research Findings' document, without external corroboration or diverse sources.</a:t>
            </a:r>
          </a:p>
        </p:txBody>
      </p:sp>
    </p:spTree>
  </p:cSld>
  <p:clrMapOvr>
    <a:masterClrMapping/>
  </p:clrMapOvr>
</p:sld>
</file>

<file path=ppt/slides/slide10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Related Topics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Related Topics: </a:t>
            </a:r>
            <a:r>
              <a:rPr sz="1200">
                <a:solidFill>
                  <a:srgbClr val="333333"/>
                </a:solidFill>
              </a:rPr>
              <a:t>Creator Economy Monetization Strategies</a:t>
            </a:r>
          </a:p>
          <a:p>
            <a:pPr>
              <a:spcBef>
                <a:spcPts val="600"/>
              </a:spcBef>
              <a:spcAft>
                <a:spcPts val="200"/>
              </a:spcAft>
            </a:pPr>
            <a:r>
              <a:rPr sz="1200" b="1">
                <a:solidFill>
                  <a:srgbClr val="1A1A2E"/>
                </a:solidFill>
              </a:rPr>
              <a:t>Related Topics: </a:t>
            </a:r>
            <a:r>
              <a:rPr sz="1200">
                <a:solidFill>
                  <a:srgbClr val="333333"/>
                </a:solidFill>
              </a:rPr>
              <a:t>Fan Engagement and Community Building</a:t>
            </a:r>
          </a:p>
          <a:p>
            <a:pPr>
              <a:spcBef>
                <a:spcPts val="600"/>
              </a:spcBef>
              <a:spcAft>
                <a:spcPts val="200"/>
              </a:spcAft>
            </a:pPr>
            <a:r>
              <a:rPr sz="1200" b="1">
                <a:solidFill>
                  <a:srgbClr val="1A1A2E"/>
                </a:solidFill>
              </a:rPr>
              <a:t>Related Topics: </a:t>
            </a:r>
            <a:r>
              <a:rPr sz="1200">
                <a:solidFill>
                  <a:srgbClr val="333333"/>
                </a:solidFill>
              </a:rPr>
              <a:t>Intellectual Property Continuation and Revival</a:t>
            </a:r>
          </a:p>
          <a:p>
            <a:pPr>
              <a:spcBef>
                <a:spcPts val="600"/>
              </a:spcBef>
              <a:spcAft>
                <a:spcPts val="200"/>
              </a:spcAft>
            </a:pPr>
            <a:r>
              <a:rPr sz="1200" b="1">
                <a:solidFill>
                  <a:srgbClr val="1A1A2E"/>
                </a:solidFill>
              </a:rPr>
              <a:t>Related Topics: </a:t>
            </a:r>
            <a:r>
              <a:rPr sz="1200">
                <a:solidFill>
                  <a:srgbClr val="333333"/>
                </a:solidFill>
              </a:rPr>
              <a:t>Experiential Marketing and Live Events</a:t>
            </a:r>
          </a:p>
          <a:p>
            <a:pPr>
              <a:spcBef>
                <a:spcPts val="600"/>
              </a:spcBef>
              <a:spcAft>
                <a:spcPts val="200"/>
              </a:spcAft>
            </a:pPr>
            <a:r>
              <a:rPr sz="1200" b="1">
                <a:solidFill>
                  <a:srgbClr val="1A1A2E"/>
                </a:solidFill>
              </a:rPr>
              <a:t>Related Topics: </a:t>
            </a:r>
            <a:r>
              <a:rPr sz="1200">
                <a:solidFill>
                  <a:srgbClr val="333333"/>
                </a:solidFill>
              </a:rPr>
              <a:t>Graphic Novel Market Trends and Publishing</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Suggested Stakeholder Questions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Suggested Stakeholder Questions: </a:t>
            </a:r>
            <a:r>
              <a:rPr sz="1200">
                <a:solidFill>
                  <a:srgbClr val="333333"/>
                </a:solidFill>
              </a:rPr>
              <a:t>What specific dates and cities are being considered for the book tour?</a:t>
            </a:r>
          </a:p>
          <a:p>
            <a:pPr>
              <a:spcBef>
                <a:spcPts val="600"/>
              </a:spcBef>
              <a:spcAft>
                <a:spcPts val="200"/>
              </a:spcAft>
            </a:pPr>
            <a:r>
              <a:rPr sz="1200" b="1">
                <a:solidFill>
                  <a:srgbClr val="1A1A2E"/>
                </a:solidFill>
              </a:rPr>
              <a:t>Suggested Stakeholder Questions: </a:t>
            </a:r>
            <a:r>
              <a:rPr sz="1200">
                <a:solidFill>
                  <a:srgbClr val="333333"/>
                </a:solidFill>
              </a:rPr>
              <a:t>What is the expected format and duration of each event (e.g., Q&amp;A, reading, signing, merchandise sales, interactive elements)?</a:t>
            </a:r>
          </a:p>
          <a:p>
            <a:pPr>
              <a:spcBef>
                <a:spcPts val="600"/>
              </a:spcBef>
              <a:spcAft>
                <a:spcPts val="200"/>
              </a:spcAft>
            </a:pPr>
            <a:r>
              <a:rPr sz="1200" b="1">
                <a:solidFill>
                  <a:srgbClr val="1A1A2E"/>
                </a:solidFill>
              </a:rPr>
              <a:t>Suggested Stakeholder Questions: </a:t>
            </a:r>
            <a:r>
              <a:rPr sz="1200">
                <a:solidFill>
                  <a:srgbClr val="333333"/>
                </a:solidFill>
              </a:rPr>
              <a:t>What is the projected attendance per event, based on fan interest and previous Olan Rogers appearances?</a:t>
            </a:r>
          </a:p>
          <a:p>
            <a:pPr>
              <a:spcBef>
                <a:spcPts val="600"/>
              </a:spcBef>
              <a:spcAft>
                <a:spcPts val="200"/>
              </a:spcAft>
            </a:pPr>
            <a:r>
              <a:rPr sz="1200" b="1">
                <a:solidFill>
                  <a:srgbClr val="1A1A2E"/>
                </a:solidFill>
              </a:rPr>
              <a:t>Suggested Stakeholder Questions: </a:t>
            </a:r>
            <a:r>
              <a:rPr sz="1200">
                <a:solidFill>
                  <a:srgbClr val="333333"/>
                </a:solidFill>
              </a:rPr>
              <a:t>What is the desired revenue model for Regal Cinemas (e.g., ticket split, concession share, venue rental fee)?</a:t>
            </a:r>
          </a:p>
          <a:p>
            <a:pPr>
              <a:spcBef>
                <a:spcPts val="600"/>
              </a:spcBef>
              <a:spcAft>
                <a:spcPts val="200"/>
              </a:spcAft>
            </a:pPr>
            <a:r>
              <a:rPr sz="1200" b="1">
                <a:solidFill>
                  <a:srgbClr val="1A1A2E"/>
                </a:solidFill>
              </a:rPr>
              <a:t>Suggested Stakeholder Questions: </a:t>
            </a:r>
            <a:r>
              <a:rPr sz="1200">
                <a:solidFill>
                  <a:srgbClr val="333333"/>
                </a:solidFill>
              </a:rPr>
              <a:t>Are there any specific A/V or technical requirements for the event that Regal Cinemas would need to accommodate?</a:t>
            </a:r>
          </a:p>
          <a:p>
            <a:pPr>
              <a:spcBef>
                <a:spcPts val="600"/>
              </a:spcBef>
              <a:spcAft>
                <a:spcPts val="200"/>
              </a:spcAft>
            </a:pPr>
            <a:r>
              <a:rPr sz="1200" b="1">
                <a:solidFill>
                  <a:srgbClr val="1A1A2E"/>
                </a:solidFill>
              </a:rPr>
              <a:t>Suggested Stakeholder Questions: </a:t>
            </a:r>
            <a:r>
              <a:rPr sz="1200">
                <a:solidFill>
                  <a:srgbClr val="333333"/>
                </a:solidFill>
              </a:rPr>
              <a:t>What marketing assets and support can Olan Rogers' team provide to Regal Cinemas for local promotion?</a:t>
            </a:r>
          </a:p>
        </p:txBody>
      </p:sp>
    </p:spTree>
  </p:cSld>
  <p:clrMapOvr>
    <a:masterClrMapping/>
  </p:clrMapOvr>
</p:sld>
</file>

<file path=ppt/slides/slide110.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Draft the content for a simple Final Space: The Final Chapte</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1.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Draft the content for a simple Final Spa</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Summary: </a:t>
            </a:r>
            <a:r>
              <a:rPr sz="1200">
                <a:solidFill>
                  <a:srgbClr val="333333"/>
                </a:solidFill>
              </a:rPr>
              <a:t>The "Final Space: The Final Chapter" book tour pitch deck aims to secure Regal Cinemas as a partner for a "premiere-style cinematic event" celebrating the graphic novel's release. The core proposition highlights the event's ability to attract a highly engaged, ticket-buying audience with proven purc</a:t>
            </a:r>
          </a:p>
          <a:p>
            <a:pPr>
              <a:spcBef>
                <a:spcPts val="600"/>
              </a:spcBef>
              <a:spcAft>
                <a:spcPts val="200"/>
              </a:spcAft>
            </a:pPr>
            <a:r>
              <a:rPr sz="1200" b="1">
                <a:solidFill>
                  <a:srgbClr val="1A1A2E"/>
                </a:solidFill>
              </a:rPr>
              <a:t>Summary: </a:t>
            </a:r>
            <a:r>
              <a:rPr sz="1200">
                <a:solidFill>
                  <a:srgbClr val="333333"/>
                </a:solidFill>
              </a:rPr>
              <a:t>g with the market gap created by the series' cancellation and introducing the graphic novel as the solution. It emphasizes Olan Rogers' strong fan connection and massive online platform, detailing the passionate "Final Space" audience and their alignment with Regal's demographics. The proposed event</a:t>
            </a:r>
          </a:p>
          <a:p>
            <a:pPr>
              <a:spcBef>
                <a:spcPts val="600"/>
              </a:spcBef>
              <a:spcAft>
                <a:spcPts val="200"/>
              </a:spcAft>
            </a:pPr>
            <a:r>
              <a:rPr sz="1200" b="1">
                <a:solidFill>
                  <a:srgbClr val="1A1A2E"/>
                </a:solidFill>
              </a:rPr>
              <a:t>Summary: </a:t>
            </a:r>
            <a:r>
              <a:rPr sz="1200">
                <a:solidFill>
                  <a:srgbClr val="333333"/>
                </a:solidFill>
              </a:rPr>
              <a:t>rship based on a revenue split for tickets, with Regal retaining concession profits and participating in merchandise sales.</a:t>
            </a:r>
          </a:p>
        </p:txBody>
      </p:sp>
    </p:spTree>
  </p:cSld>
  <p:clrMapOvr>
    <a:masterClrMapping/>
  </p:clrMapOvr>
</p:sld>
</file>

<file path=ppt/slides/slide1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Background Context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Background Context: </a:t>
            </a:r>
            <a:r>
              <a:rPr sz="1200">
                <a:solidFill>
                  <a:srgbClr val="333333"/>
                </a:solidFill>
              </a:rPr>
              <a:t>Final Space is an animated science fiction comedy-drama series created by Olan Rogers, known for its dedicated fanbase and premature cancellation, leaving a cliffhanger. Olan Rogers, the creator, writer, director, and lead voice actor, independently financed and authored "Final Space: The Final Chap</a:t>
            </a:r>
          </a:p>
          <a:p>
            <a:pPr>
              <a:spcBef>
                <a:spcPts val="600"/>
              </a:spcBef>
              <a:spcAft>
                <a:spcPts val="200"/>
              </a:spcAft>
            </a:pPr>
            <a:r>
              <a:rPr sz="1200" b="1">
                <a:solidFill>
                  <a:srgbClr val="1A1A2E"/>
                </a:solidFill>
              </a:rPr>
              <a:t>Background Context: </a:t>
            </a:r>
            <a:r>
              <a:rPr sz="1200">
                <a:solidFill>
                  <a:srgbClr val="333333"/>
                </a:solidFill>
              </a:rPr>
              <a:t> host non-film events to diversify revenue, increase screen utilization, and attract new audiences, particularly during off-peak hours.</a:t>
            </a:r>
          </a:p>
        </p:txBody>
      </p:sp>
    </p:spTree>
  </p:cSld>
  <p:clrMapOvr>
    <a:masterClrMapping/>
  </p:clrMapOvr>
</p:sld>
</file>

<file path=ppt/slides/slide1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Key Findings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Regal Cinemas is motivated by direct revenue generation, including ticket sales, high-margin concession sales, potential auditorium rental fees, and merchandise sales., Confidence: high, Explanation: Cinemas are actively diversifying revenue</a:t>
            </a:r>
          </a:p>
          <a:p>
            <a:pPr>
              <a:spcBef>
                <a:spcPts val="600"/>
              </a:spcBef>
              <a:spcAft>
                <a:spcPts val="200"/>
              </a:spcAft>
            </a:pPr>
            <a:r>
              <a:rPr sz="1200" b="1">
                <a:solidFill>
                  <a:srgbClr val="1A1A2E"/>
                </a:solidFill>
              </a:rPr>
              <a:t>Key Findings: </a:t>
            </a:r>
            <a:r>
              <a:rPr sz="1200">
                <a:solidFill>
                  <a:srgbClr val="333333"/>
                </a:solidFill>
              </a:rPr>
              <a:t>Finding: The "Final Space" book tour offers significant audience engagement and acquisition benefits for Regal, attracting a dedicated, loyal, and demographically aligned fanbase., Confidence: high, Explanation: The fanbase is passionate, has demonst</a:t>
            </a:r>
          </a:p>
          <a:p>
            <a:pPr>
              <a:spcBef>
                <a:spcPts val="600"/>
              </a:spcBef>
              <a:spcAft>
                <a:spcPts val="200"/>
              </a:spcAft>
            </a:pPr>
            <a:r>
              <a:rPr sz="1200" b="1">
                <a:solidFill>
                  <a:srgbClr val="1A1A2E"/>
                </a:solidFill>
              </a:rPr>
              <a:t>Key Findings: </a:t>
            </a:r>
            <a:r>
              <a:rPr sz="1200">
                <a:solidFill>
                  <a:srgbClr val="333333"/>
                </a:solidFill>
              </a:rPr>
              <a:t>Finding: The event directly addresses a significant market gap by providing the long-awaited conclusion to the "Final Space" series, positioning Regal as a partner in a highly anticipated cultural event., Confidence: high, Explanation: The series' pr</a:t>
            </a:r>
          </a:p>
          <a:p>
            <a:pPr>
              <a:spcBef>
                <a:spcPts val="600"/>
              </a:spcBef>
              <a:spcAft>
                <a:spcPts val="200"/>
              </a:spcAft>
            </a:pPr>
            <a:r>
              <a:rPr sz="1200" b="1">
                <a:solidFill>
                  <a:srgbClr val="1A1A2E"/>
                </a:solidFill>
              </a:rPr>
              <a:t>Key Findings: </a:t>
            </a:r>
            <a:r>
              <a:rPr sz="1200">
                <a:solidFill>
                  <a:srgbClr val="333333"/>
                </a:solidFill>
              </a:rPr>
              <a:t>Finding: A standard book tour pitch deck for a venue like Regal should include sections covering the event concept, creator, audience, value proposition for the venue, event details, marketing, financials, and team., Confidence: high, Explanation: Th</a:t>
            </a:r>
          </a:p>
          <a:p>
            <a:pPr>
              <a:spcBef>
                <a:spcPts val="600"/>
              </a:spcBef>
              <a:spcAft>
                <a:spcPts val="200"/>
              </a:spcAft>
            </a:pPr>
            <a:r>
              <a:rPr sz="1200" b="1">
                <a:solidFill>
                  <a:srgbClr val="1A1A2E"/>
                </a:solidFill>
              </a:rPr>
              <a:t>Key Findings: </a:t>
            </a:r>
            <a:r>
              <a:rPr sz="1200">
                <a:solidFill>
                  <a:srgbClr val="333333"/>
                </a:solidFill>
              </a:rPr>
              <a:t>Finding: Olan Rogers is a highly influential creator with a massive online following (over 1.05 million YouTube subscribers) and a proven track record of selling out prior solo tours., Confidence: high, Explanation: His direct connection with fans an</a:t>
            </a:r>
          </a:p>
          <a:p>
            <a:pPr>
              <a:spcBef>
                <a:spcPts val="600"/>
              </a:spcBef>
              <a:spcAft>
                <a:spcPts val="200"/>
              </a:spcAft>
            </a:pPr>
            <a:r>
              <a:rPr sz="1200" b="1">
                <a:solidFill>
                  <a:srgbClr val="1A1A2E"/>
                </a:solidFill>
              </a:rPr>
              <a:t>Key Findings: </a:t>
            </a:r>
            <a:r>
              <a:rPr sz="1200">
                <a:solidFill>
                  <a:srgbClr val="333333"/>
                </a:solidFill>
              </a:rPr>
              <a:t>Finding: The "Final Space: The Final Chapter" graphic novel demonstrated unprecedented demand, with 39,134 copies pre-ordered, including 10,000 sold in a single day at $125 each., Confidence: high, Explanation: This illustrates the fanbase's signific</a:t>
            </a:r>
          </a:p>
        </p:txBody>
      </p:sp>
    </p:spTree>
  </p:cSld>
  <p:clrMapOvr>
    <a:masterClrMapping/>
  </p:clrMapOvr>
</p:sld>
</file>

<file path=ppt/slides/slide1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Academic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Academic Perspective: </a:t>
            </a:r>
            <a:r>
              <a:rPr sz="1200">
                <a:solidFill>
                  <a:srgbClr val="333333"/>
                </a:solidFill>
              </a:rPr>
              <a:t>Research indicates that highly invested fan communities, like the "Final Space" fandom, exhibit strong purchasing power and a desire for direct interaction with creators, especially when addressing unmet narrative demands. Studies show that 63% of event cinema attendees are primarily motivated by th</a:t>
            </a:r>
          </a:p>
          <a:p>
            <a:pPr>
              <a:spcBef>
                <a:spcPts val="600"/>
              </a:spcBef>
              <a:spcAft>
                <a:spcPts val="200"/>
              </a:spcAft>
            </a:pPr>
            <a:r>
              <a:rPr sz="1200" b="1">
                <a:solidFill>
                  <a:srgbClr val="1A1A2E"/>
                </a:solidFill>
              </a:rPr>
              <a:t>Academic Perspective: </a:t>
            </a:r>
            <a:r>
              <a:rPr sz="1200">
                <a:solidFill>
                  <a:srgbClr val="333333"/>
                </a:solidFill>
              </a:rPr>
              <a:t>ndustry analyses support the strategy of diversifying cinema revenue beyond traditional film screenings, with alternative content events proving effective for increasing screen utilization and attracting new customer segments.</a:t>
            </a:r>
          </a:p>
        </p:txBody>
      </p:sp>
    </p:spTree>
  </p:cSld>
  <p:clrMapOvr>
    <a:masterClrMapping/>
  </p:clrMapOvr>
</p:sld>
</file>

<file path=ppt/slides/slide1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Industry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Industry Perspective: </a:t>
            </a:r>
            <a:r>
              <a:rPr sz="1200">
                <a:solidFill>
                  <a:srgbClr val="333333"/>
                </a:solidFill>
              </a:rPr>
              <a:t>Cinema chains like Regal (part of Cineworld Group) are actively diversifying revenue streams beyond film screenings by hosting alternative content events to increase profitability and screen utilization, particularly during off-peak hours. Concession sales are a primary profit driver for cinemas, bo</a:t>
            </a:r>
          </a:p>
          <a:p>
            <a:pPr>
              <a:spcBef>
                <a:spcPts val="600"/>
              </a:spcBef>
              <a:spcAft>
                <a:spcPts val="200"/>
              </a:spcAft>
            </a:pPr>
            <a:r>
              <a:rPr sz="1200" b="1">
                <a:solidFill>
                  <a:srgbClr val="1A1A2E"/>
                </a:solidFill>
              </a:rPr>
              <a:t>Industry Perspective: </a:t>
            </a:r>
            <a:r>
              <a:rPr sz="1200">
                <a:solidFill>
                  <a:srgbClr val="333333"/>
                </a:solidFill>
              </a:rPr>
              <a:t>spend. Leveraging creators with large, engaged online followings, such as Olan Rogers (1.05M+ YouTube subscribers), is a proven strategy for generating significant attendance and social media buzz for live events, as evidenced by his past sold-out tours.</a:t>
            </a:r>
          </a:p>
        </p:txBody>
      </p:sp>
    </p:spTree>
  </p:cSld>
  <p:clrMapOvr>
    <a:masterClrMapping/>
  </p:clrMapOvr>
</p:sld>
</file>

<file path=ppt/slides/slide1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Data Points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Cinemark's food and beverage costs are 16% of concession sales., Source: Raw research findings</a:t>
            </a:r>
          </a:p>
          <a:p>
            <a:pPr>
              <a:spcBef>
                <a:spcPts val="600"/>
              </a:spcBef>
              <a:spcAft>
                <a:spcPts val="200"/>
              </a:spcAft>
            </a:pPr>
            <a:r>
              <a:rPr sz="1200" b="1">
                <a:solidFill>
                  <a:srgbClr val="1A1A2E"/>
                </a:solidFill>
              </a:rPr>
              <a:t>Data Points: </a:t>
            </a:r>
            <a:r>
              <a:rPr sz="1200">
                <a:solidFill>
                  <a:srgbClr val="333333"/>
                </a:solidFill>
              </a:rPr>
              <a:t>Stat: Cinemark's film costs are 54% of film sales., Source: Raw research findings</a:t>
            </a:r>
          </a:p>
          <a:p>
            <a:pPr>
              <a:spcBef>
                <a:spcPts val="600"/>
              </a:spcBef>
              <a:spcAft>
                <a:spcPts val="200"/>
              </a:spcAft>
            </a:pPr>
            <a:r>
              <a:rPr sz="1200" b="1">
                <a:solidFill>
                  <a:srgbClr val="1A1A2E"/>
                </a:solidFill>
              </a:rPr>
              <a:t>Data Points: </a:t>
            </a:r>
            <a:r>
              <a:rPr sz="1200">
                <a:solidFill>
                  <a:srgbClr val="333333"/>
                </a:solidFill>
              </a:rPr>
              <a:t>Stat: Modest concession discounts can boost per-admit spend by up to 17.6%., Source: Raw research findings</a:t>
            </a:r>
          </a:p>
          <a:p>
            <a:pPr>
              <a:spcBef>
                <a:spcPts val="600"/>
              </a:spcBef>
              <a:spcAft>
                <a:spcPts val="200"/>
              </a:spcAft>
            </a:pPr>
            <a:r>
              <a:rPr sz="1200" b="1">
                <a:solidFill>
                  <a:srgbClr val="1A1A2E"/>
                </a:solidFill>
              </a:rPr>
              <a:t>Data Points: </a:t>
            </a:r>
            <a:r>
              <a:rPr sz="1200">
                <a:solidFill>
                  <a:srgbClr val="333333"/>
                </a:solidFill>
              </a:rPr>
              <a:t>Stat: Average per capita spend on concessions was $3.80 (based on 2013 data)., Source: Raw research findings</a:t>
            </a:r>
          </a:p>
          <a:p>
            <a:pPr>
              <a:spcBef>
                <a:spcPts val="600"/>
              </a:spcBef>
              <a:spcAft>
                <a:spcPts val="200"/>
              </a:spcAft>
            </a:pPr>
            <a:r>
              <a:rPr sz="1200" b="1">
                <a:solidFill>
                  <a:srgbClr val="1A1A2E"/>
                </a:solidFill>
              </a:rPr>
              <a:t>Data Points: </a:t>
            </a:r>
            <a:r>
              <a:rPr sz="1200">
                <a:solidFill>
                  <a:srgbClr val="333333"/>
                </a:solidFill>
              </a:rPr>
              <a:t>Stat: Auditorium rental costs can range from $100-$1200 per session/hour., Source: Raw research findings</a:t>
            </a:r>
          </a:p>
          <a:p>
            <a:pPr>
              <a:spcBef>
                <a:spcPts val="600"/>
              </a:spcBef>
              <a:spcAft>
                <a:spcPts val="200"/>
              </a:spcAft>
            </a:pPr>
            <a:r>
              <a:rPr sz="1200" b="1">
                <a:solidFill>
                  <a:srgbClr val="1A1A2E"/>
                </a:solidFill>
              </a:rPr>
              <a:t>Data Points: </a:t>
            </a:r>
            <a:r>
              <a:rPr sz="1200">
                <a:solidFill>
                  <a:srgbClr val="333333"/>
                </a:solidFill>
              </a:rPr>
              <a:t>Stat: 39,134 copies of "Final Space: The Final Chapter" graphic novel were pre-ordered., Source: Raw research findings (product context)</a:t>
            </a:r>
          </a:p>
        </p:txBody>
      </p:sp>
    </p:spTree>
  </p:cSld>
  <p:clrMapOvr>
    <a:masterClrMapping/>
  </p:clrMapOvr>
</p:sld>
</file>

<file path=ppt/slides/slide1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Data Points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10,000 copies of the graphic novel were sold in a single day at $125 each., Source: Raw research findings (product context)</a:t>
            </a:r>
          </a:p>
          <a:p>
            <a:pPr>
              <a:spcBef>
                <a:spcPts val="600"/>
              </a:spcBef>
              <a:spcAft>
                <a:spcPts val="200"/>
              </a:spcAft>
            </a:pPr>
            <a:r>
              <a:rPr sz="1200" b="1">
                <a:solidFill>
                  <a:srgbClr val="1A1A2E"/>
                </a:solidFill>
              </a:rPr>
              <a:t>Data Points: </a:t>
            </a:r>
            <a:r>
              <a:rPr sz="1200">
                <a:solidFill>
                  <a:srgbClr val="333333"/>
                </a:solidFill>
              </a:rPr>
              <a:t>Stat: Olan Rogers has over 1.05 million subscribers on YouTube., Source: Raw research findings (creator profile)</a:t>
            </a:r>
          </a:p>
          <a:p>
            <a:pPr>
              <a:spcBef>
                <a:spcPts val="600"/>
              </a:spcBef>
              <a:spcAft>
                <a:spcPts val="200"/>
              </a:spcAft>
            </a:pPr>
            <a:r>
              <a:rPr sz="1200" b="1">
                <a:solidFill>
                  <a:srgbClr val="1A1A2E"/>
                </a:solidFill>
              </a:rPr>
              <a:t>Data Points: </a:t>
            </a:r>
            <a:r>
              <a:rPr sz="1200">
                <a:solidFill>
                  <a:srgbClr val="333333"/>
                </a:solidFill>
              </a:rPr>
              <a:t>Stat: Regal Cinemas targets younger demographics aged 16-34., Source: Raw research findings</a:t>
            </a:r>
          </a:p>
          <a:p>
            <a:pPr>
              <a:spcBef>
                <a:spcPts val="600"/>
              </a:spcBef>
              <a:spcAft>
                <a:spcPts val="200"/>
              </a:spcAft>
            </a:pPr>
            <a:r>
              <a:rPr sz="1200" b="1">
                <a:solidFill>
                  <a:srgbClr val="1A1A2E"/>
                </a:solidFill>
              </a:rPr>
              <a:t>Data Points: </a:t>
            </a:r>
            <a:r>
              <a:rPr sz="1200">
                <a:solidFill>
                  <a:srgbClr val="333333"/>
                </a:solidFill>
              </a:rPr>
              <a:t>Stat: Event cinema generally appeals across ages 15-55., Source: Raw research findings</a:t>
            </a:r>
          </a:p>
        </p:txBody>
      </p:sp>
    </p:spTree>
  </p:cSld>
  <p:clrMapOvr>
    <a:masterClrMapping/>
  </p:clrMapOvr>
</p:sld>
</file>

<file path=ppt/slides/slide1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Implications For Marketing</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Implications For Marketing: </a:t>
            </a:r>
            <a:r>
              <a:rPr sz="1200">
                <a:solidFill>
                  <a:srgbClr val="333333"/>
                </a:solidFill>
              </a:rPr>
              <a:t>Marketing for the "Final Space: The Final Chapter" book tour should heavily leverage Olan Rogers' direct channels, including his 1.05M+ YouTube subscribers and extensive social media presence, for organic promotion to an already engaged audience. Targeted outreach to active fan communities on platfo</a:t>
            </a:r>
          </a:p>
          <a:p>
            <a:pPr>
              <a:spcBef>
                <a:spcPts val="600"/>
              </a:spcBef>
              <a:spcAft>
                <a:spcPts val="200"/>
              </a:spcAft>
            </a:pPr>
            <a:r>
              <a:rPr sz="1200" b="1">
                <a:solidFill>
                  <a:srgbClr val="1A1A2E"/>
                </a:solidFill>
              </a:rPr>
              <a:t>Implications For Marketing: </a:t>
            </a:r>
            <a:r>
              <a:rPr sz="1200">
                <a:solidFill>
                  <a:srgbClr val="333333"/>
                </a:solidFill>
              </a:rPr>
              <a:t>, and loyalty programs will expand reach to their existing customer base. The marketing strategy should emphasize the event's unique "premiere-style cinematic experience" and the "shared social experience" to differentiate it from traditional book signings and appeal to key event cinema motivations.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Suggested Stakeholder Questions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Suggested Stakeholder Questions: </a:t>
            </a:r>
            <a:r>
              <a:rPr sz="1200">
                <a:solidFill>
                  <a:srgbClr val="333333"/>
                </a:solidFill>
              </a:rPr>
              <a:t>What is the strategy for selling the graphic novel at the event, given its exclusive online distribution?</a:t>
            </a:r>
          </a:p>
          <a:p>
            <a:pPr>
              <a:spcBef>
                <a:spcPts val="600"/>
              </a:spcBef>
              <a:spcAft>
                <a:spcPts val="200"/>
              </a:spcAft>
            </a:pPr>
            <a:r>
              <a:rPr sz="1200" b="1">
                <a:solidFill>
                  <a:srgbClr val="1A1A2E"/>
                </a:solidFill>
              </a:rPr>
              <a:t>Suggested Stakeholder Questions: </a:t>
            </a:r>
            <a:r>
              <a:rPr sz="1200">
                <a:solidFill>
                  <a:srgbClr val="333333"/>
                </a:solidFill>
              </a:rPr>
              <a:t>What roles do Forrester Kane, Isaac Pope, and Elliot Stivers play in the book tour or the pitch to Regal Cinemas?</a:t>
            </a:r>
          </a:p>
          <a:p>
            <a:pPr>
              <a:spcBef>
                <a:spcPts val="600"/>
              </a:spcBef>
              <a:spcAft>
                <a:spcPts val="200"/>
              </a:spcAft>
            </a:pPr>
            <a:r>
              <a:rPr sz="1200" b="1">
                <a:solidFill>
                  <a:srgbClr val="1A1A2E"/>
                </a:solidFill>
              </a:rPr>
              <a:t>Suggested Stakeholder Questions: </a:t>
            </a:r>
            <a:r>
              <a:rPr sz="1200">
                <a:solidFill>
                  <a:srgbClr val="333333"/>
                </a:solidFill>
              </a:rPr>
              <a:t>What is the budget allocated for securing venues and running the tour?</a:t>
            </a:r>
          </a:p>
          <a:p>
            <a:pPr>
              <a:spcBef>
                <a:spcPts val="600"/>
              </a:spcBef>
              <a:spcAft>
                <a:spcPts val="200"/>
              </a:spcAft>
            </a:pPr>
            <a:r>
              <a:rPr sz="1200" b="1">
                <a:solidFill>
                  <a:srgbClr val="1A1A2E"/>
                </a:solidFill>
              </a:rPr>
              <a:t>Suggested Stakeholder Questions: </a:t>
            </a:r>
            <a:r>
              <a:rPr sz="1200">
                <a:solidFill>
                  <a:srgbClr val="333333"/>
                </a:solidFill>
              </a:rPr>
              <a:t>What is the target demographic for the tour beyond the existing Final Space fanbase (e.g., general graphic novel readers, sci-fi enthusiasts)?</a:t>
            </a:r>
          </a:p>
        </p:txBody>
      </p:sp>
    </p:spTree>
  </p:cSld>
  <p:clrMapOvr>
    <a:masterClrMapping/>
  </p:clrMapOvr>
</p:sld>
</file>

<file path=ppt/slides/slide1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Caveats And Limitations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Caveats And Limitations: </a:t>
            </a:r>
            <a:r>
              <a:rPr sz="1200">
                <a:solidFill>
                  <a:srgbClr val="333333"/>
                </a:solidFill>
              </a:rPr>
              <a:t>The provided research includes placeholders for specific financial projections (e.g., attendance, concession spend) and the exact number of tour markets, indicating these are estimates requiring further negotiation and market analysis. The proposed partnership model mentions a "mutually agreed-upon </a:t>
            </a:r>
          </a:p>
          <a:p>
            <a:pPr>
              <a:spcBef>
                <a:spcPts val="600"/>
              </a:spcBef>
              <a:spcAft>
                <a:spcPts val="200"/>
              </a:spcAft>
            </a:pPr>
            <a:r>
              <a:rPr sz="1200" b="1">
                <a:solidFill>
                  <a:srgbClr val="1A1A2E"/>
                </a:solidFill>
              </a:rPr>
              <a:t>Caveats And Limitations: </a:t>
            </a:r>
            <a:r>
              <a:rPr sz="1200">
                <a:solidFill>
                  <a:srgbClr val="333333"/>
                </a:solidFill>
              </a:rPr>
              <a:t>r titles are not provided, making it difficult to verify the original context of some data points (e.g., 2013 concession data). Roles for some team members are also left as placeholders.</a:t>
            </a:r>
          </a:p>
        </p:txBody>
      </p:sp>
    </p:spTree>
  </p:cSld>
  <p:clrMapOvr>
    <a:masterClrMapping/>
  </p:clrMapOvr>
</p:sld>
</file>

<file path=ppt/slides/slide1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Draft the content for a simple Final Spa — Related Topics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Related Topics: </a:t>
            </a:r>
            <a:r>
              <a:rPr sz="1200">
                <a:solidFill>
                  <a:srgbClr val="333333"/>
                </a:solidFill>
              </a:rPr>
              <a:t>Event Cinema Business Models</a:t>
            </a:r>
          </a:p>
          <a:p>
            <a:pPr>
              <a:spcBef>
                <a:spcPts val="600"/>
              </a:spcBef>
              <a:spcAft>
                <a:spcPts val="200"/>
              </a:spcAft>
            </a:pPr>
            <a:r>
              <a:rPr sz="1200" b="1">
                <a:solidFill>
                  <a:srgbClr val="1A1A2E"/>
                </a:solidFill>
              </a:rPr>
              <a:t>Related Topics: </a:t>
            </a:r>
            <a:r>
              <a:rPr sz="1200">
                <a:solidFill>
                  <a:srgbClr val="333333"/>
                </a:solidFill>
              </a:rPr>
              <a:t>Fan Engagement and Community Building</a:t>
            </a:r>
          </a:p>
          <a:p>
            <a:pPr>
              <a:spcBef>
                <a:spcPts val="600"/>
              </a:spcBef>
              <a:spcAft>
                <a:spcPts val="200"/>
              </a:spcAft>
            </a:pPr>
            <a:r>
              <a:rPr sz="1200" b="1">
                <a:solidFill>
                  <a:srgbClr val="1A1A2E"/>
                </a:solidFill>
              </a:rPr>
              <a:t>Related Topics: </a:t>
            </a:r>
            <a:r>
              <a:rPr sz="1200">
                <a:solidFill>
                  <a:srgbClr val="333333"/>
                </a:solidFill>
              </a:rPr>
              <a:t>Creator Economy and Direct-to-Fan Marketing</a:t>
            </a:r>
          </a:p>
          <a:p>
            <a:pPr>
              <a:spcBef>
                <a:spcPts val="600"/>
              </a:spcBef>
              <a:spcAft>
                <a:spcPts val="200"/>
              </a:spcAft>
            </a:pPr>
            <a:r>
              <a:rPr sz="1200" b="1">
                <a:solidFill>
                  <a:srgbClr val="1A1A2E"/>
                </a:solidFill>
              </a:rPr>
              <a:t>Related Topics: </a:t>
            </a:r>
            <a:r>
              <a:rPr sz="1200">
                <a:solidFill>
                  <a:srgbClr val="333333"/>
                </a:solidFill>
              </a:rPr>
              <a:t>Alternative Content Strategies for Theaters</a:t>
            </a:r>
          </a:p>
          <a:p>
            <a:pPr>
              <a:spcBef>
                <a:spcPts val="600"/>
              </a:spcBef>
              <a:spcAft>
                <a:spcPts val="200"/>
              </a:spcAft>
            </a:pPr>
            <a:r>
              <a:rPr sz="1200" b="1">
                <a:solidFill>
                  <a:srgbClr val="1A1A2E"/>
                </a:solidFill>
              </a:rPr>
              <a:t>Related Topics: </a:t>
            </a:r>
            <a:r>
              <a:rPr sz="1200">
                <a:solidFill>
                  <a:srgbClr val="333333"/>
                </a:solidFill>
              </a:rPr>
              <a:t>Intellectual Property Extension (Graphic Novels)</a:t>
            </a:r>
          </a:p>
        </p:txBody>
      </p:sp>
    </p:spTree>
  </p:cSld>
  <p:clrMapOvr>
    <a:masterClrMapping/>
  </p:clrMapOvr>
</p:sld>
</file>

<file path=ppt/slides/slide122.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The standard structure of a book tour pitch deck.</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3.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The standard structure of a book tour pi</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Summary: </a:t>
            </a:r>
            <a:r>
              <a:rPr sz="1200">
                <a:solidFill>
                  <a:srgbClr val="333333"/>
                </a:solidFill>
              </a:rPr>
              <a:t>A standard book tour pitch deck is structured to clearly communicate an event's value proposition, logistics, and potential impact to prospective venues, sponsors, or partners. Its core goal is to persuade the recipient that hosting the event is a beneficial and viable opportunity, often emphasizing</a:t>
            </a:r>
          </a:p>
          <a:p>
            <a:pPr>
              <a:spcBef>
                <a:spcPts val="600"/>
              </a:spcBef>
              <a:spcAft>
                <a:spcPts val="200"/>
              </a:spcAft>
            </a:pPr>
            <a:r>
              <a:rPr sz="1200" b="1">
                <a:solidFill>
                  <a:srgbClr val="1A1A2E"/>
                </a:solidFill>
              </a:rPr>
              <a:t>Summary: </a:t>
            </a:r>
            <a:r>
              <a:rPr sz="1200">
                <a:solidFill>
                  <a:srgbClr val="333333"/>
                </a:solidFill>
              </a:rPr>
              <a:t>graphic novel), and the unique Event Concept. It then addresses the Target Audience, explicitly outlines the Value Proposition for the Venue, and details Logistics, Marketing, and Financial Projections. It concludes with a clear Call to Action and an optional Appendix for supplementary information.</a:t>
            </a:r>
          </a:p>
        </p:txBody>
      </p:sp>
    </p:spTree>
  </p:cSld>
  <p:clrMapOvr>
    <a:masterClrMapping/>
  </p:clrMapOvr>
</p:sld>
</file>

<file path=ppt/slides/slide1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Background Context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Background Context: </a:t>
            </a:r>
            <a:r>
              <a:rPr sz="1200">
                <a:solidFill>
                  <a:srgbClr val="333333"/>
                </a:solidFill>
              </a:rPr>
              <a:t>A book tour pitch deck is a presentation document used by authors, publicists, or event organizers to propose a book-related event (like a tour, signing, or fan experience) to potential venues, sponsors, or partners. Its purpose is to secure collaboration by demonstrating the event's appeal, the aut</a:t>
            </a:r>
          </a:p>
        </p:txBody>
      </p:sp>
    </p:spTree>
  </p:cSld>
  <p:clrMapOvr>
    <a:masterClrMapping/>
  </p:clrMapOvr>
</p:sld>
</file>

<file path=ppt/slides/slide1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Key Findings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The pitch deck begins with a Title Slide and an Executive Summary to introduce the event and provide a high-level overview of its value proposition., Confidence: high, Explanation: The Title Slide sets the professional tone, while the Execut</a:t>
            </a:r>
          </a:p>
          <a:p>
            <a:pPr>
              <a:spcBef>
                <a:spcPts val="600"/>
              </a:spcBef>
              <a:spcAft>
                <a:spcPts val="200"/>
              </a:spcAft>
            </a:pPr>
            <a:r>
              <a:rPr sz="1200" b="1">
                <a:solidFill>
                  <a:srgbClr val="1A1A2E"/>
                </a:solidFill>
              </a:rPr>
              <a:t>Key Findings: </a:t>
            </a:r>
            <a:r>
              <a:rPr sz="1200">
                <a:solidFill>
                  <a:srgbClr val="333333"/>
                </a:solidFill>
              </a:rPr>
              <a:t>Finding: Key sections detail the author's credibility and reach, and the product's significance and unique selling propositions., Confidence: high, Explanation: The 'About the Author' section establishes credibility and fan engagement, while 'About t</a:t>
            </a:r>
          </a:p>
          <a:p>
            <a:pPr>
              <a:spcBef>
                <a:spcPts val="600"/>
              </a:spcBef>
              <a:spcAft>
                <a:spcPts val="200"/>
              </a:spcAft>
            </a:pPr>
            <a:r>
              <a:rPr sz="1200" b="1">
                <a:solidFill>
                  <a:srgbClr val="1A1A2E"/>
                </a:solidFill>
              </a:rPr>
              <a:t>Key Findings: </a:t>
            </a:r>
            <a:r>
              <a:rPr sz="1200">
                <a:solidFill>
                  <a:srgbClr val="333333"/>
                </a:solidFill>
              </a:rPr>
              <a:t>Finding: The Event Concept section describes the proposed format, emphasizing unique aspects like a 'cinematic fan experience' and explaining why the chosen venue is ideal., Confidence: high, Explanation: This section moves beyond a traditional signi</a:t>
            </a:r>
          </a:p>
          <a:p>
            <a:pPr>
              <a:spcBef>
                <a:spcPts val="600"/>
              </a:spcBef>
              <a:spcAft>
                <a:spcPts val="200"/>
              </a:spcAft>
            </a:pPr>
            <a:r>
              <a:rPr sz="1200" b="1">
                <a:solidFill>
                  <a:srgbClr val="1A1A2E"/>
                </a:solidFill>
              </a:rPr>
              <a:t>Key Findings: </a:t>
            </a:r>
            <a:r>
              <a:rPr sz="1200">
                <a:solidFill>
                  <a:srgbClr val="333333"/>
                </a:solidFill>
              </a:rPr>
              <a:t>Finding: Identifying the Target Audience and articulating the Market Opportunity demonstrates a clear, valuable audience for the event., Confidence: high, Explanation: This includes profiling the dedicated fanbase, providing engagement metrics, and e</a:t>
            </a:r>
          </a:p>
          <a:p>
            <a:pPr>
              <a:spcBef>
                <a:spcPts val="600"/>
              </a:spcBef>
              <a:spcAft>
                <a:spcPts val="200"/>
              </a:spcAft>
            </a:pPr>
            <a:r>
              <a:rPr sz="1200" b="1">
                <a:solidFill>
                  <a:srgbClr val="1A1A2E"/>
                </a:solidFill>
              </a:rPr>
              <a:t>Key Findings: </a:t>
            </a:r>
            <a:r>
              <a:rPr sz="1200">
                <a:solidFill>
                  <a:srgbClr val="333333"/>
                </a:solidFill>
              </a:rPr>
              <a:t>Finding: A crucial section explicitly outlines the Value Proposition for the venue, focusing on revenue generation, audience engagement, and positive brand association., Confidence: high, Explanation: This section directly addresses the partner's bus</a:t>
            </a:r>
          </a:p>
          <a:p>
            <a:pPr>
              <a:spcBef>
                <a:spcPts val="600"/>
              </a:spcBef>
              <a:spcAft>
                <a:spcPts val="200"/>
              </a:spcAft>
            </a:pPr>
            <a:r>
              <a:rPr sz="1200" b="1">
                <a:solidFill>
                  <a:srgbClr val="1A1A2E"/>
                </a:solidFill>
              </a:rPr>
              <a:t>Key Findings: </a:t>
            </a:r>
            <a:r>
              <a:rPr sz="1200">
                <a:solidFill>
                  <a:srgbClr val="333333"/>
                </a:solidFill>
              </a:rPr>
              <a:t>Finding: Logistics and Requirements detail the practical needs, while the Marketing &amp; Promotion Plan outlines strategies to drive attendance., Confidence: high, Explanation: Logistics cover venue type, staffing, and technical needs, while marketing l</a:t>
            </a:r>
          </a:p>
        </p:txBody>
      </p:sp>
    </p:spTree>
  </p:cSld>
  <p:clrMapOvr>
    <a:masterClrMapping/>
  </p:clrMapOvr>
</p:sld>
</file>

<file path=ppt/slides/slide1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Key Findings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Financial Projections, though optional, are recommended to provide realistic estimates of revenue and costs for both parties., Confidence: high, Explanation: This section includes estimated attendance, projected ticket and concession revenue</a:t>
            </a:r>
          </a:p>
          <a:p>
            <a:pPr>
              <a:spcBef>
                <a:spcPts val="600"/>
              </a:spcBef>
              <a:spcAft>
                <a:spcPts val="200"/>
              </a:spcAft>
            </a:pPr>
            <a:r>
              <a:rPr sz="1200" b="1">
                <a:solidFill>
                  <a:srgbClr val="1A1A2E"/>
                </a:solidFill>
              </a:rPr>
              <a:t>Key Findings: </a:t>
            </a:r>
            <a:r>
              <a:rPr sz="1200">
                <a:solidFill>
                  <a:srgbClr val="333333"/>
                </a:solidFill>
              </a:rPr>
              <a:t>Finding: The deck concludes with a clear Call to Action, requesting next steps like a follow-up meeting, and an optional Appendix for supplementary information., Confidence: high, Explanation: The Call to Action guides the recipient on how to proceed</a:t>
            </a:r>
          </a:p>
        </p:txBody>
      </p:sp>
    </p:spTree>
  </p:cSld>
  <p:clrMapOvr>
    <a:masterClrMapping/>
  </p:clrMapOvr>
</p:sld>
</file>

<file path=ppt/slides/slide1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Academic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Academic Perspective: </a:t>
            </a:r>
            <a:r>
              <a:rPr sz="1200">
                <a:solidFill>
                  <a:srgbClr val="333333"/>
                </a:solidFill>
              </a:rPr>
              <a:t>The provided research findings do not include specific academic studies, theories, or peer-reviewed research on book tour pitch deck structures. The information presented is based on industry best practices and practical application.</a:t>
            </a:r>
          </a:p>
        </p:txBody>
      </p:sp>
    </p:spTree>
  </p:cSld>
  <p:clrMapOvr>
    <a:masterClrMapping/>
  </p:clrMapOvr>
</p:sld>
</file>

<file path=ppt/slides/slide1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Industry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Industry Perspective: </a:t>
            </a:r>
            <a:r>
              <a:rPr sz="1200">
                <a:solidFill>
                  <a:srgbClr val="333333"/>
                </a:solidFill>
              </a:rPr>
              <a:t>Practitioners in the publishing and entertainment industries apply this structured approach to secure partnerships for book tours. For instance, pitching a 'Final Space: The Final Chapter' graphic novel tour to Regal Cinemas would emphasize the 'cinematic fan experience,' Olan Rogers' proven track r</a:t>
            </a:r>
          </a:p>
          <a:p>
            <a:pPr>
              <a:spcBef>
                <a:spcPts val="600"/>
              </a:spcBef>
              <a:spcAft>
                <a:spcPts val="200"/>
              </a:spcAft>
            </a:pPr>
            <a:r>
              <a:rPr sz="1200" b="1">
                <a:solidFill>
                  <a:srgbClr val="1A1A2E"/>
                </a:solidFill>
              </a:rPr>
              <a:t>Industry Perspective: </a:t>
            </a:r>
            <a:r>
              <a:rPr sz="1200">
                <a:solidFill>
                  <a:srgbClr val="333333"/>
                </a:solidFill>
              </a:rPr>
              <a:t>e experience to align with the cinema's core business, leveraging the author's direct fan connection for marketing.</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Jennifer &amp; Michael</a:t>
            </a:r>
          </a:p>
          <a:p>
            <a:pPr algn="ctr"/>
            <a:r>
              <a:rPr sz="2800" b="1">
                <a:solidFill>
                  <a:srgbClr val="FFFFFF"/>
                </a:solidFill>
              </a:rPr>
              <a:t>Product Assessment</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Data Points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Olan Rogers has 1M+ YouTube subscribers., Source: About the Author: Olan Rogers</a:t>
            </a:r>
          </a:p>
          <a:p>
            <a:pPr>
              <a:spcBef>
                <a:spcPts val="600"/>
              </a:spcBef>
              <a:spcAft>
                <a:spcPts val="200"/>
              </a:spcAft>
            </a:pPr>
            <a:r>
              <a:rPr sz="1200" b="1">
                <a:solidFill>
                  <a:srgbClr val="1A1A2E"/>
                </a:solidFill>
              </a:rPr>
              <a:t>Data Points: </a:t>
            </a:r>
            <a:r>
              <a:rPr sz="1200">
                <a:solidFill>
                  <a:srgbClr val="333333"/>
                </a:solidFill>
              </a:rPr>
              <a:t>Stat: The 'Final Space: The Final Chapter' graphic novel is 570 pages., Source: About the Product: 'Final Space: The Final Chapter'</a:t>
            </a:r>
          </a:p>
          <a:p>
            <a:pPr>
              <a:spcBef>
                <a:spcPts val="600"/>
              </a:spcBef>
              <a:spcAft>
                <a:spcPts val="200"/>
              </a:spcAft>
            </a:pPr>
            <a:r>
              <a:rPr sz="1200" b="1">
                <a:solidFill>
                  <a:srgbClr val="1A1A2E"/>
                </a:solidFill>
              </a:rPr>
              <a:t>Data Points: </a:t>
            </a:r>
            <a:r>
              <a:rPr sz="1200">
                <a:solidFill>
                  <a:srgbClr val="333333"/>
                </a:solidFill>
              </a:rPr>
              <a:t>Stat: The graphic novel has high pre-order numbers, with a price point of $125., Source: About the Product: 'Final Space: The Final Chapter'</a:t>
            </a:r>
          </a:p>
          <a:p>
            <a:pPr>
              <a:spcBef>
                <a:spcPts val="600"/>
              </a:spcBef>
              <a:spcAft>
                <a:spcPts val="200"/>
              </a:spcAft>
            </a:pPr>
            <a:r>
              <a:rPr sz="1200" b="1">
                <a:solidFill>
                  <a:srgbClr val="1A1A2E"/>
                </a:solidFill>
              </a:rPr>
              <a:t>Data Points: </a:t>
            </a:r>
            <a:r>
              <a:rPr sz="1200">
                <a:solidFill>
                  <a:srgbClr val="333333"/>
                </a:solidFill>
              </a:rPr>
              <a:t>Stat: The graphic novel is anticipated for a Spring 2026 release., Source: About the Product: 'Final Space: The Final Chapter'</a:t>
            </a:r>
          </a:p>
        </p:txBody>
      </p:sp>
    </p:spTree>
  </p:cSld>
  <p:clrMapOvr>
    <a:masterClrMapping/>
  </p:clrMapOvr>
</p:sld>
</file>

<file path=ppt/slides/slide1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Implications For Marketing</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Implications For Marketing: </a:t>
            </a:r>
            <a:r>
              <a:rPr sz="1200">
                <a:solidFill>
                  <a:srgbClr val="333333"/>
                </a:solidFill>
              </a:rPr>
              <a:t>Marketing for a book tour event should heavily leverage the author's personal brand and direct fan engagement channels (e.g., Olan Rogers' YouTube, Twitter, Discord, Reddit). The pitch deck itself serves as a marketing tool, requiring visual appeal and data-driven arguments. Co-branded marketing wit</a:t>
            </a:r>
          </a:p>
          <a:p>
            <a:pPr>
              <a:spcBef>
                <a:spcPts val="600"/>
              </a:spcBef>
              <a:spcAft>
                <a:spcPts val="200"/>
              </a:spcAft>
            </a:pPr>
            <a:r>
              <a:rPr sz="1200" b="1">
                <a:solidFill>
                  <a:srgbClr val="1A1A2E"/>
                </a:solidFill>
              </a:rPr>
              <a:t>Implications For Marketing: </a:t>
            </a:r>
            <a:r>
              <a:rPr sz="1200">
                <a:solidFill>
                  <a:srgbClr val="333333"/>
                </a:solidFill>
              </a:rPr>
              <a:t>broader audience and justify premium pricing, appealing to a venue's desire for diverse entertainment offerings.</a:t>
            </a:r>
          </a:p>
        </p:txBody>
      </p:sp>
    </p:spTree>
  </p:cSld>
  <p:clrMapOvr>
    <a:masterClrMapping/>
  </p:clrMapOvr>
</p:sld>
</file>

<file path=ppt/slides/slide1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Caveats And Limitations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Caveats And Limitations: </a:t>
            </a:r>
            <a:r>
              <a:rPr sz="1200">
                <a:solidFill>
                  <a:srgbClr val="333333"/>
                </a:solidFill>
              </a:rPr>
              <a:t>The research provides a 'standard' structure but acknowledges that exact sections can vary. It focuses on a specific type of event (cinematic fan experience) and venue (cinema), which might not be universally applicable to all book tours or partners. While it suggests financial projections, it doesn</a:t>
            </a:r>
          </a:p>
          <a:p>
            <a:pPr>
              <a:spcBef>
                <a:spcPts val="600"/>
              </a:spcBef>
              <a:spcAft>
                <a:spcPts val="200"/>
              </a:spcAft>
            </a:pPr>
            <a:r>
              <a:rPr sz="1200" b="1">
                <a:solidFill>
                  <a:srgbClr val="1A1A2E"/>
                </a:solidFill>
              </a:rPr>
              <a:t>Caveats And Limitations: </a:t>
            </a:r>
            <a:r>
              <a:rPr sz="1200">
                <a:solidFill>
                  <a:srgbClr val="333333"/>
                </a:solidFill>
              </a:rPr>
              <a:t>-standard structures that might be effective.</a:t>
            </a:r>
          </a:p>
        </p:txBody>
      </p:sp>
    </p:spTree>
  </p:cSld>
  <p:clrMapOvr>
    <a:masterClrMapping/>
  </p:clrMapOvr>
</p:sld>
</file>

<file path=ppt/slides/slide1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The standard structure of a book tour pi — Related Topics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Related Topics: </a:t>
            </a:r>
            <a:r>
              <a:rPr sz="1200">
                <a:solidFill>
                  <a:srgbClr val="333333"/>
                </a:solidFill>
              </a:rPr>
              <a:t>Event Sponsorship Proposal Development</a:t>
            </a:r>
          </a:p>
          <a:p>
            <a:pPr>
              <a:spcBef>
                <a:spcPts val="600"/>
              </a:spcBef>
              <a:spcAft>
                <a:spcPts val="200"/>
              </a:spcAft>
            </a:pPr>
            <a:r>
              <a:rPr sz="1200" b="1">
                <a:solidFill>
                  <a:srgbClr val="1A1A2E"/>
                </a:solidFill>
              </a:rPr>
              <a:t>Related Topics: </a:t>
            </a:r>
            <a:r>
              <a:rPr sz="1200">
                <a:solidFill>
                  <a:srgbClr val="333333"/>
                </a:solidFill>
              </a:rPr>
              <a:t>Audience Engagement Strategies for Live Events</a:t>
            </a:r>
          </a:p>
          <a:p>
            <a:pPr>
              <a:spcBef>
                <a:spcPts val="600"/>
              </a:spcBef>
              <a:spcAft>
                <a:spcPts val="200"/>
              </a:spcAft>
            </a:pPr>
            <a:r>
              <a:rPr sz="1200" b="1">
                <a:solidFill>
                  <a:srgbClr val="1A1A2E"/>
                </a:solidFill>
              </a:rPr>
              <a:t>Related Topics: </a:t>
            </a:r>
            <a:r>
              <a:rPr sz="1200">
                <a:solidFill>
                  <a:srgbClr val="333333"/>
                </a:solidFill>
              </a:rPr>
              <a:t>Venue Partnership Management</a:t>
            </a:r>
          </a:p>
          <a:p>
            <a:pPr>
              <a:spcBef>
                <a:spcPts val="600"/>
              </a:spcBef>
              <a:spcAft>
                <a:spcPts val="200"/>
              </a:spcAft>
            </a:pPr>
            <a:r>
              <a:rPr sz="1200" b="1">
                <a:solidFill>
                  <a:srgbClr val="1A1A2E"/>
                </a:solidFill>
              </a:rPr>
              <a:t>Related Topics: </a:t>
            </a:r>
            <a:r>
              <a:rPr sz="1200">
                <a:solidFill>
                  <a:srgbClr val="333333"/>
                </a:solidFill>
              </a:rPr>
              <a:t>Intellectual Property Licensing for Events</a:t>
            </a:r>
          </a:p>
          <a:p>
            <a:pPr>
              <a:spcBef>
                <a:spcPts val="600"/>
              </a:spcBef>
              <a:spcAft>
                <a:spcPts val="200"/>
              </a:spcAft>
            </a:pPr>
            <a:r>
              <a:rPr sz="1200" b="1">
                <a:solidFill>
                  <a:srgbClr val="1A1A2E"/>
                </a:solidFill>
              </a:rPr>
              <a:t>Related Topics: </a:t>
            </a:r>
            <a:r>
              <a:rPr sz="1200">
                <a:solidFill>
                  <a:srgbClr val="333333"/>
                </a:solidFill>
              </a:rPr>
              <a:t>Fan Community Mobilization and Marketing</a:t>
            </a:r>
          </a:p>
        </p:txBody>
      </p:sp>
    </p:spTree>
  </p:cSld>
  <p:clrMapOvr>
    <a:masterClrMapping/>
  </p:clrMapOvr>
</p:sld>
</file>

<file path=ppt/slides/slide134.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Understand what metrics we should use to get Regal to agree </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5.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Understand what metrics we should use to</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Summary: </a:t>
            </a:r>
            <a:r>
              <a:rPr sz="1200">
                <a:solidFill>
                  <a:srgbClr val="333333"/>
                </a:solidFill>
              </a:rPr>
              <a:t>To secure Regal Cinemas' agreement for the "Final Space: The Final Chapter" book tour, the pitch must demonstrate clear value across four core business objectives: direct revenue generation, audience engagement, brand enhancement, and efficient asset utilization. Key metrics include projected ticket</a:t>
            </a:r>
          </a:p>
          <a:p>
            <a:pPr>
              <a:spcBef>
                <a:spcPts val="600"/>
              </a:spcBef>
              <a:spcAft>
                <a:spcPts val="200"/>
              </a:spcAft>
            </a:pPr>
            <a:r>
              <a:rPr sz="1200" b="1">
                <a:solidFill>
                  <a:srgbClr val="1A1A2E"/>
                </a:solidFill>
              </a:rPr>
              <a:t>Summary: </a:t>
            </a:r>
            <a:r>
              <a:rPr sz="1200">
                <a:solidFill>
                  <a:srgbClr val="333333"/>
                </a:solidFill>
              </a:rPr>
              <a:t>the high-profit margins of concessions and the proven purchasing power of the audience. It must also assure Regal of operational ease, suggesting off-peak timing to maximize their existing assets and position the event as a progressive, fan-friendly experience that attracts new demographics beyond t</a:t>
            </a:r>
          </a:p>
        </p:txBody>
      </p:sp>
    </p:spTree>
  </p:cSld>
  <p:clrMapOvr>
    <a:masterClrMapping/>
  </p:clrMapOvr>
</p:sld>
</file>

<file path=ppt/slides/slide1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Background Context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Background Context: </a:t>
            </a:r>
            <a:r>
              <a:rPr sz="1200">
                <a:solidFill>
                  <a:srgbClr val="333333"/>
                </a:solidFill>
              </a:rPr>
              <a:t>Regal Cinemas, like any cinema chain, primarily focuses on maximizing revenue, engaging audiences, enhancing its brand, and efficiently utilizing its assets. Their business model heavily relies on ticket sales, high-margin concession sales (typically 60-85% profit), and ensuring auditoriums are gene</a:t>
            </a:r>
          </a:p>
        </p:txBody>
      </p:sp>
    </p:spTree>
  </p:cSld>
  <p:clrMapOvr>
    <a:masterClrMapping/>
  </p:clrMapOvr>
</p:sld>
</file>

<file path=ppt/slides/slide1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Key Findings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Direct revenue generation, primarily through projected ticket and concession sales, is the most critical metric for Regal., Confidence: high, Explanation: Concessions offer 60-85% profit margins and are a critical revenue driver for theaters</a:t>
            </a:r>
          </a:p>
          <a:p>
            <a:pPr>
              <a:spcBef>
                <a:spcPts val="600"/>
              </a:spcBef>
              <a:spcAft>
                <a:spcPts val="200"/>
              </a:spcAft>
            </a:pPr>
            <a:r>
              <a:rPr sz="1200" b="1">
                <a:solidFill>
                  <a:srgbClr val="1A1A2E"/>
                </a:solidFill>
              </a:rPr>
              <a:t>Key Findings: </a:t>
            </a:r>
            <a:r>
              <a:rPr sz="1200">
                <a:solidFill>
                  <a:srgbClr val="333333"/>
                </a:solidFill>
              </a:rPr>
              <a:t>Finding: The *Final Space* fanbase demonstrates significant size, engagement, and purchasing power, crucial for guaranteeing attendance and driving sales., Confidence: high, Explanation: Olan Rogers has 1M+ YouTube subscribers, an active r/FinalSpace</a:t>
            </a:r>
          </a:p>
          <a:p>
            <a:pPr>
              <a:spcBef>
                <a:spcPts val="600"/>
              </a:spcBef>
              <a:spcAft>
                <a:spcPts val="200"/>
              </a:spcAft>
            </a:pPr>
            <a:r>
              <a:rPr sz="1200" b="1">
                <a:solidFill>
                  <a:srgbClr val="1A1A2E"/>
                </a:solidFill>
              </a:rPr>
              <a:t>Key Findings: </a:t>
            </a:r>
            <a:r>
              <a:rPr sz="1200">
                <a:solidFill>
                  <a:srgbClr val="333333"/>
                </a:solidFill>
              </a:rPr>
              <a:t>Finding: Hosting the book tour offers Regal significant brand enhancement and PR value by positioning them as a progressive, fan-friendly venue., Confidence: medium, Explanation: Olan Rogers' large following guarantees significant organic social medi</a:t>
            </a:r>
          </a:p>
          <a:p>
            <a:pPr>
              <a:spcBef>
                <a:spcPts val="600"/>
              </a:spcBef>
              <a:spcAft>
                <a:spcPts val="200"/>
              </a:spcAft>
            </a:pPr>
            <a:r>
              <a:rPr sz="1200" b="1">
                <a:solidFill>
                  <a:srgbClr val="1A1A2E"/>
                </a:solidFill>
              </a:rPr>
              <a:t>Key Findings: </a:t>
            </a:r>
            <a:r>
              <a:rPr sz="1200">
                <a:solidFill>
                  <a:srgbClr val="333333"/>
                </a:solidFill>
              </a:rPr>
              <a:t>Finding: The event's operational ease and potential for off-peak utilization are important for Regal to minimize disruption and maximize asset use., Confidence: high, Explanation: A clear plan for event logistics, technical compatibility with standar</a:t>
            </a:r>
          </a:p>
          <a:p>
            <a:pPr>
              <a:spcBef>
                <a:spcPts val="600"/>
              </a:spcBef>
              <a:spcAft>
                <a:spcPts val="200"/>
              </a:spcAft>
            </a:pPr>
            <a:r>
              <a:rPr sz="1200" b="1">
                <a:solidFill>
                  <a:srgbClr val="1A1A2E"/>
                </a:solidFill>
              </a:rPr>
              <a:t>Key Findings: </a:t>
            </a:r>
            <a:r>
              <a:rPr sz="1200">
                <a:solidFill>
                  <a:srgbClr val="333333"/>
                </a:solidFill>
              </a:rPr>
              <a:t>Finding: Co-branded *Final Space*-themed concession packages can significantly uplift high-margin concession sales., Confidence: high, Explanation: The *Final Space* audience, likely young adults to adults, is a prime demographic for concession purch</a:t>
            </a:r>
          </a:p>
        </p:txBody>
      </p:sp>
    </p:spTree>
  </p:cSld>
  <p:clrMapOvr>
    <a:masterClrMapping/>
  </p:clrMapOvr>
</p:sld>
</file>

<file path=ppt/slides/slide1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Academic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Academic Perspective: </a:t>
            </a:r>
            <a:r>
              <a:rPr sz="1200">
                <a:solidFill>
                  <a:srgbClr val="333333"/>
                </a:solidFill>
              </a:rPr>
              <a:t>The provided research focuses on industry practices and general marketing principles rather than specific academic studies or theories. It does not cite peer-reviewed research directly, but rather draws from industry analyses and general marketing concepts related to experiential events and audience</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Product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Product Summary: </a:t>
            </a:r>
            <a:r>
              <a:rPr sz="1200">
                <a:solidFill>
                  <a:srgbClr val="333333"/>
                </a:solidFill>
              </a:rPr>
              <a:t>The Final Space Book Tour promotes Olan Rogers' independently produced graphic novel, "Final Space: The Final Chapter," a 570-page work providing the official conclusion to the beloved, prematurely cancelled animated series. This isn't a traditional book signing, but rather a "premiere-style cinemat</a:t>
            </a:r>
          </a:p>
          <a:p>
            <a:pPr>
              <a:spcBef>
                <a:spcPts val="600"/>
              </a:spcBef>
              <a:spcAft>
                <a:spcPts val="200"/>
              </a:spcAft>
            </a:pPr>
            <a:r>
              <a:rPr sz="1200" b="1">
                <a:solidFill>
                  <a:srgbClr val="1A1A2E"/>
                </a:solidFill>
              </a:rPr>
              <a:t>Product Summary: </a:t>
            </a:r>
            <a:r>
              <a:rPr sz="1200">
                <a:solidFill>
                  <a:srgbClr val="333333"/>
                </a:solidFill>
              </a:rPr>
              <a:t>ve closure on the big screen.</a:t>
            </a:r>
          </a:p>
        </p:txBody>
      </p:sp>
    </p:spTree>
  </p:cSld>
  <p:clrMapOvr>
    <a:masterClrMapping/>
  </p:clrMapOvr>
</p:sld>
</file>

<file path=ppt/slides/slide1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Industry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Industry Perspective: </a:t>
            </a:r>
            <a:r>
              <a:rPr sz="1200">
                <a:solidFill>
                  <a:srgbClr val="333333"/>
                </a:solidFill>
              </a:rPr>
              <a:t>Cinema chains like Regal prioritize maximizing revenue from ticket sales and high-margin concession sales, efficiently utilizing auditoriums (especially during off-peak hours), and enhancing their brand image through unique events. They seek events with proven audience drawing power, minimal operati</a:t>
            </a:r>
          </a:p>
          <a:p>
            <a:pPr>
              <a:spcBef>
                <a:spcPts val="600"/>
              </a:spcBef>
              <a:spcAft>
                <a:spcPts val="200"/>
              </a:spcAft>
            </a:pPr>
            <a:r>
              <a:rPr sz="1200" b="1">
                <a:solidFill>
                  <a:srgbClr val="1A1A2E"/>
                </a:solidFill>
              </a:rPr>
              <a:t>Industry Perspective: </a:t>
            </a:r>
            <a:r>
              <a:rPr sz="1200">
                <a:solidFill>
                  <a:srgbClr val="333333"/>
                </a:solidFill>
              </a:rPr>
              <a:t> movie attendance and diversify revenue streams.</a:t>
            </a:r>
          </a:p>
        </p:txBody>
      </p:sp>
    </p:spTree>
  </p:cSld>
  <p:clrMapOvr>
    <a:masterClrMapping/>
  </p:clrMapOvr>
</p:sld>
</file>

<file path=ppt/slides/slide1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Data Points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Olan Rogers has 1M+ YouTube subscribers., Source: Olan Rogers' public social media statistics</a:t>
            </a:r>
          </a:p>
          <a:p>
            <a:pPr>
              <a:spcBef>
                <a:spcPts val="600"/>
              </a:spcBef>
              <a:spcAft>
                <a:spcPts val="200"/>
              </a:spcAft>
            </a:pPr>
            <a:r>
              <a:rPr sz="1200" b="1">
                <a:solidFill>
                  <a:srgbClr val="1A1A2E"/>
                </a:solidFill>
              </a:rPr>
              <a:t>Data Points: </a:t>
            </a:r>
            <a:r>
              <a:rPr sz="1200">
                <a:solidFill>
                  <a:srgbClr val="333333"/>
                </a:solidFill>
              </a:rPr>
              <a:t>Stat: The *Final Space* graphic novel pre-orders are for a $125 product., Source: *Final Space* graphic novel pre-order data (if accessible)</a:t>
            </a:r>
          </a:p>
          <a:p>
            <a:pPr>
              <a:spcBef>
                <a:spcPts val="600"/>
              </a:spcBef>
              <a:spcAft>
                <a:spcPts val="200"/>
              </a:spcAft>
            </a:pPr>
            <a:r>
              <a:rPr sz="1200" b="1">
                <a:solidFill>
                  <a:srgbClr val="1A1A2E"/>
                </a:solidFill>
              </a:rPr>
              <a:t>Data Points: </a:t>
            </a:r>
            <a:r>
              <a:rPr sz="1200">
                <a:solidFill>
                  <a:srgbClr val="333333"/>
                </a:solidFill>
              </a:rPr>
              <a:t>Stat: Concession profit margins typically range from 60-85%., Source: National Association of Theatre Owners (NATO) reports, industry analyses</a:t>
            </a:r>
          </a:p>
          <a:p>
            <a:pPr>
              <a:spcBef>
                <a:spcPts val="600"/>
              </a:spcBef>
              <a:spcAft>
                <a:spcPts val="200"/>
              </a:spcAft>
            </a:pPr>
            <a:r>
              <a:rPr sz="1200" b="1">
                <a:solidFill>
                  <a:srgbClr val="1A1A2E"/>
                </a:solidFill>
              </a:rPr>
              <a:t>Data Points: </a:t>
            </a:r>
            <a:r>
              <a:rPr sz="1200">
                <a:solidFill>
                  <a:srgbClr val="333333"/>
                </a:solidFill>
              </a:rPr>
              <a:t>Stat: Concession sales for event cinema can be 2-3x higher than regular film screenings., Source: Industry averages for event cinema</a:t>
            </a:r>
          </a:p>
          <a:p>
            <a:pPr>
              <a:spcBef>
                <a:spcPts val="600"/>
              </a:spcBef>
              <a:spcAft>
                <a:spcPts val="200"/>
              </a:spcAft>
            </a:pPr>
            <a:r>
              <a:rPr sz="1200" b="1">
                <a:solidFill>
                  <a:srgbClr val="1A1A2E"/>
                </a:solidFill>
              </a:rPr>
              <a:t>Data Points: </a:t>
            </a:r>
            <a:r>
              <a:rPr sz="1200">
                <a:solidFill>
                  <a:srgbClr val="333333"/>
                </a:solidFill>
              </a:rPr>
              <a:t>Stat: The *Final Space* audience typically falls into young adult to adult categories (18-45+)., Source: General demographics of adult animation and graphic novel consumers</a:t>
            </a:r>
          </a:p>
        </p:txBody>
      </p:sp>
    </p:spTree>
  </p:cSld>
  <p:clrMapOvr>
    <a:masterClrMapping/>
  </p:clrMapOvr>
</p:sld>
</file>

<file path=ppt/slides/slide1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Implications For Marketing</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Implications For Marketing: </a:t>
            </a:r>
            <a:r>
              <a:rPr sz="1200">
                <a:solidFill>
                  <a:srgbClr val="333333"/>
                </a:solidFill>
              </a:rPr>
              <a:t>Frame the event as a 'cinematic fan experience' to justify higher ticket prices and emphasize immersive elements that encourage concession purchases.</a:t>
            </a:r>
          </a:p>
          <a:p>
            <a:pPr>
              <a:spcBef>
                <a:spcPts val="600"/>
              </a:spcBef>
              <a:spcAft>
                <a:spcPts val="200"/>
              </a:spcAft>
            </a:pPr>
            <a:r>
              <a:rPr sz="1200" b="1">
                <a:solidFill>
                  <a:srgbClr val="1A1A2E"/>
                </a:solidFill>
              </a:rPr>
              <a:t>Implications For Marketing: </a:t>
            </a:r>
            <a:r>
              <a:rPr sz="1200">
                <a:solidFill>
                  <a:srgbClr val="333333"/>
                </a:solidFill>
              </a:rPr>
              <a:t>Provide clear, quantified projections for ticket and concession sales, leveraging Olan Rogers' past success and the *Final Space* fanbase data.</a:t>
            </a:r>
          </a:p>
          <a:p>
            <a:pPr>
              <a:spcBef>
                <a:spcPts val="600"/>
              </a:spcBef>
              <a:spcAft>
                <a:spcPts val="200"/>
              </a:spcAft>
            </a:pPr>
            <a:r>
              <a:rPr sz="1200" b="1">
                <a:solidFill>
                  <a:srgbClr val="1A1A2E"/>
                </a:solidFill>
              </a:rPr>
              <a:t>Implications For Marketing: </a:t>
            </a:r>
            <a:r>
              <a:rPr sz="1200">
                <a:solidFill>
                  <a:srgbClr val="333333"/>
                </a:solidFill>
              </a:rPr>
              <a:t>Highlight the *Final Space* audience's size, engagement, and proven purchasing power (e.g., the $125 graphic novel pre-orders) to assure guaranteed attendance.</a:t>
            </a:r>
          </a:p>
          <a:p>
            <a:pPr>
              <a:spcBef>
                <a:spcPts val="600"/>
              </a:spcBef>
              <a:spcAft>
                <a:spcPts val="200"/>
              </a:spcAft>
            </a:pPr>
            <a:r>
              <a:rPr sz="1200" b="1">
                <a:solidFill>
                  <a:srgbClr val="1A1A2E"/>
                </a:solidFill>
              </a:rPr>
              <a:t>Implications For Marketing: </a:t>
            </a:r>
            <a:r>
              <a:rPr sz="1200">
                <a:solidFill>
                  <a:srgbClr val="333333"/>
                </a:solidFill>
              </a:rPr>
              <a:t>Position Regal as a progressive, fan-friendly venue that supports independent creators and offers unique 'event cinema,' attracting new, loyal demographics.</a:t>
            </a:r>
          </a:p>
          <a:p>
            <a:pPr>
              <a:spcBef>
                <a:spcPts val="600"/>
              </a:spcBef>
              <a:spcAft>
                <a:spcPts val="200"/>
              </a:spcAft>
            </a:pPr>
            <a:r>
              <a:rPr sz="1200" b="1">
                <a:solidFill>
                  <a:srgbClr val="1A1A2E"/>
                </a:solidFill>
              </a:rPr>
              <a:t>Implications For Marketing: </a:t>
            </a:r>
            <a:r>
              <a:rPr sz="1200">
                <a:solidFill>
                  <a:srgbClr val="333333"/>
                </a:solidFill>
              </a:rPr>
              <a:t>Present a clear logistical plan and suggest off-peak timing (weekdays or earlier weekend slots) to minimize Regal's operational burden and maximize their asset utilization.</a:t>
            </a:r>
          </a:p>
          <a:p>
            <a:pPr>
              <a:spcBef>
                <a:spcPts val="600"/>
              </a:spcBef>
              <a:spcAft>
                <a:spcPts val="200"/>
              </a:spcAft>
            </a:pPr>
            <a:r>
              <a:rPr sz="1200" b="1">
                <a:solidFill>
                  <a:srgbClr val="1A1A2E"/>
                </a:solidFill>
              </a:rPr>
              <a:t>Implications For Marketing: </a:t>
            </a:r>
            <a:r>
              <a:rPr sz="1200">
                <a:solidFill>
                  <a:srgbClr val="333333"/>
                </a:solidFill>
              </a:rPr>
              <a:t>Propose co-branded *Final Space*-themed concession packages (e.g., 'Mooncake Munchies Combo') to boost high-margin sales.</a:t>
            </a:r>
          </a:p>
        </p:txBody>
      </p:sp>
    </p:spTree>
  </p:cSld>
  <p:clrMapOvr>
    <a:masterClrMapping/>
  </p:clrMapOvr>
</p:sld>
</file>

<file path=ppt/slides/slide1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Caveats And Limitations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Caveats And Limitations: </a:t>
            </a:r>
            <a:r>
              <a:rPr sz="1200">
                <a:solidFill>
                  <a:srgbClr val="333333"/>
                </a:solidFill>
              </a:rPr>
              <a:t>Specific pre-order numbers for the *Final Space* graphic novel are not provided, only the price point, which limits precise revenue projections.</a:t>
            </a:r>
          </a:p>
          <a:p>
            <a:pPr>
              <a:spcBef>
                <a:spcPts val="600"/>
              </a:spcBef>
              <a:spcAft>
                <a:spcPts val="200"/>
              </a:spcAft>
            </a:pPr>
            <a:r>
              <a:rPr sz="1200" b="1">
                <a:solidFill>
                  <a:srgbClr val="1A1A2E"/>
                </a:solidFill>
              </a:rPr>
              <a:t>Caveats And Limitations: </a:t>
            </a:r>
            <a:r>
              <a:rPr sz="1200">
                <a:solidFill>
                  <a:srgbClr val="333333"/>
                </a:solidFill>
              </a:rPr>
              <a:t>Average attendance figures for Olan Rogers' prior solo tours are mentioned as a precedent but are not quantified, making it harder to project exact attendance.</a:t>
            </a:r>
          </a:p>
          <a:p>
            <a:pPr>
              <a:spcBef>
                <a:spcPts val="600"/>
              </a:spcBef>
              <a:spcAft>
                <a:spcPts val="200"/>
              </a:spcAft>
            </a:pPr>
            <a:r>
              <a:rPr sz="1200" b="1">
                <a:solidFill>
                  <a:srgbClr val="1A1A2E"/>
                </a:solidFill>
              </a:rPr>
              <a:t>Caveats And Limitations: </a:t>
            </a:r>
            <a:r>
              <a:rPr sz="1200">
                <a:solidFill>
                  <a:srgbClr val="333333"/>
                </a:solidFill>
              </a:rPr>
              <a:t>Geographic distribution data for *Final Space* fans is suggested as useful but not provided, which could help target specific Regal locations more effectively.</a:t>
            </a:r>
          </a:p>
          <a:p>
            <a:pPr>
              <a:spcBef>
                <a:spcPts val="600"/>
              </a:spcBef>
              <a:spcAft>
                <a:spcPts val="200"/>
              </a:spcAft>
            </a:pPr>
            <a:r>
              <a:rPr sz="1200" b="1">
                <a:solidFill>
                  <a:srgbClr val="1A1A2E"/>
                </a:solidFill>
              </a:rPr>
              <a:t>Caveats And Limitations: </a:t>
            </a:r>
            <a:r>
              <a:rPr sz="1200">
                <a:solidFill>
                  <a:srgbClr val="333333"/>
                </a:solidFill>
              </a:rPr>
              <a:t>Regal's internal data on concession sales per attendee for similar non-film events is unknown; leveraging this would strengthen concession projections.</a:t>
            </a:r>
          </a:p>
          <a:p>
            <a:pPr>
              <a:spcBef>
                <a:spcPts val="600"/>
              </a:spcBef>
              <a:spcAft>
                <a:spcPts val="200"/>
              </a:spcAft>
            </a:pPr>
            <a:r>
              <a:rPr sz="1200" b="1">
                <a:solidFill>
                  <a:srgbClr val="1A1A2E"/>
                </a:solidFill>
              </a:rPr>
              <a:t>Caveats And Limitations: </a:t>
            </a:r>
            <a:r>
              <a:rPr sz="1200">
                <a:solidFill>
                  <a:srgbClr val="333333"/>
                </a:solidFill>
              </a:rPr>
              <a:t>The confidence level for 'Brand Enhancement &amp; PR Value' is medium, indicating that while valuable, it might be harder to quantify directly in terms of immediate ROI for Regal.</a:t>
            </a:r>
          </a:p>
        </p:txBody>
      </p:sp>
    </p:spTree>
  </p:cSld>
  <p:clrMapOvr>
    <a:masterClrMapping/>
  </p:clrMapOvr>
</p:sld>
</file>

<file path=ppt/slides/slide1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Understand what metrics we should use to — Related Topics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Related Topics: </a:t>
            </a:r>
            <a:r>
              <a:rPr sz="1200">
                <a:solidFill>
                  <a:srgbClr val="333333"/>
                </a:solidFill>
              </a:rPr>
              <a:t>Event Cinema Business Models</a:t>
            </a:r>
          </a:p>
          <a:p>
            <a:pPr>
              <a:spcBef>
                <a:spcPts val="600"/>
              </a:spcBef>
              <a:spcAft>
                <a:spcPts val="200"/>
              </a:spcAft>
            </a:pPr>
            <a:r>
              <a:rPr sz="1200" b="1">
                <a:solidFill>
                  <a:srgbClr val="1A1A2E"/>
                </a:solidFill>
              </a:rPr>
              <a:t>Related Topics: </a:t>
            </a:r>
            <a:r>
              <a:rPr sz="1200">
                <a:solidFill>
                  <a:srgbClr val="333333"/>
                </a:solidFill>
              </a:rPr>
              <a:t>Fan Engagement and Loyalty Marketing</a:t>
            </a:r>
          </a:p>
          <a:p>
            <a:pPr>
              <a:spcBef>
                <a:spcPts val="600"/>
              </a:spcBef>
              <a:spcAft>
                <a:spcPts val="200"/>
              </a:spcAft>
            </a:pPr>
            <a:r>
              <a:rPr sz="1200" b="1">
                <a:solidFill>
                  <a:srgbClr val="1A1A2E"/>
                </a:solidFill>
              </a:rPr>
              <a:t>Related Topics: </a:t>
            </a:r>
            <a:r>
              <a:rPr sz="1200">
                <a:solidFill>
                  <a:srgbClr val="333333"/>
                </a:solidFill>
              </a:rPr>
              <a:t>Venue Partnership Strategies</a:t>
            </a:r>
          </a:p>
          <a:p>
            <a:pPr>
              <a:spcBef>
                <a:spcPts val="600"/>
              </a:spcBef>
              <a:spcAft>
                <a:spcPts val="200"/>
              </a:spcAft>
            </a:pPr>
            <a:r>
              <a:rPr sz="1200" b="1">
                <a:solidFill>
                  <a:srgbClr val="1A1A2E"/>
                </a:solidFill>
              </a:rPr>
              <a:t>Related Topics: </a:t>
            </a:r>
            <a:r>
              <a:rPr sz="1200">
                <a:solidFill>
                  <a:srgbClr val="333333"/>
                </a:solidFill>
              </a:rPr>
              <a:t>Concession Sales Optimization</a:t>
            </a:r>
          </a:p>
          <a:p>
            <a:pPr>
              <a:spcBef>
                <a:spcPts val="600"/>
              </a:spcBef>
              <a:spcAft>
                <a:spcPts val="200"/>
              </a:spcAft>
            </a:pPr>
            <a:r>
              <a:rPr sz="1200" b="1">
                <a:solidFill>
                  <a:srgbClr val="1A1A2E"/>
                </a:solidFill>
              </a:rPr>
              <a:t>Related Topics: </a:t>
            </a:r>
            <a:r>
              <a:rPr sz="1200">
                <a:solidFill>
                  <a:srgbClr val="333333"/>
                </a:solidFill>
              </a:rPr>
              <a:t>Independent Creator Monetization</a:t>
            </a:r>
          </a:p>
        </p:txBody>
      </p:sp>
    </p:spTree>
  </p:cSld>
  <p:clrMapOvr>
    <a:masterClrMapping/>
  </p:clrMapOvr>
</p:sld>
</file>

<file path=ppt/slides/slide145.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Final Space Book Tour </a:t>
            </a:r>
          </a:p>
          <a:p>
            <a:pPr algn="l"/>
            <a:r>
              <a:rPr sz="1200" b="0">
                <a:solidFill>
                  <a:srgbClr val="333333"/>
                </a:solidFill>
              </a:rPr>
              <a:t/>
            </a:r>
          </a:p>
          <a:p>
            <a:pPr algn="ctr"/>
            <a:r>
              <a:rPr sz="1400" b="0">
                <a:solidFill>
                  <a:srgbClr val="8888A0"/>
                </a:solidFill>
              </a:rPr>
              <a:t>Generated by Idideration</a:t>
            </a:r>
          </a:p>
          <a:p>
            <a:pPr algn="ctr"/>
            <a:r>
              <a:rPr sz="1200" b="0">
                <a:solidFill>
                  <a:srgbClr val="6366F1"/>
                </a:solidFill>
              </a:rPr>
              <a:t>idideration.com</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Core Themes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Core Themes: </a:t>
            </a:r>
            <a:r>
              <a:rPr sz="1200">
                <a:solidFill>
                  <a:srgbClr val="333333"/>
                </a:solidFill>
              </a:rPr>
              <a:t>Theme: Narrative Closure &amp; Resolution, Description: The graphic novel and its tour directly address the cliffhanger ending of the critically acclaimed 'Final Space' TV series, offering fans the long-awaited and official conclusion to a beloved saga d</a:t>
            </a:r>
          </a:p>
          <a:p>
            <a:pPr>
              <a:spcBef>
                <a:spcPts val="600"/>
              </a:spcBef>
              <a:spcAft>
                <a:spcPts val="200"/>
              </a:spcAft>
            </a:pPr>
            <a:r>
              <a:rPr sz="1200" b="1">
                <a:solidFill>
                  <a:srgbClr val="1A1A2E"/>
                </a:solidFill>
              </a:rPr>
              <a:t>Core Themes: </a:t>
            </a:r>
            <a:r>
              <a:rPr sz="1200">
                <a:solidFill>
                  <a:srgbClr val="333333"/>
                </a:solidFill>
              </a:rPr>
              <a:t>Theme: Fan Loyalty &amp; Community Celebration, Description: This product is a direct response to the passionate and vocal 'Fantrexian' fanbase, who have consistently demonstrated unwavering loyalty and support for 'Final Space' and Olan Rogers, especial</a:t>
            </a:r>
          </a:p>
          <a:p>
            <a:pPr>
              <a:spcBef>
                <a:spcPts val="600"/>
              </a:spcBef>
              <a:spcAft>
                <a:spcPts val="200"/>
              </a:spcAft>
            </a:pPr>
            <a:r>
              <a:rPr sz="1200" b="1">
                <a:solidFill>
                  <a:srgbClr val="1A1A2E"/>
                </a:solidFill>
              </a:rPr>
              <a:t>Core Themes: </a:t>
            </a:r>
            <a:r>
              <a:rPr sz="1200">
                <a:solidFill>
                  <a:srgbClr val="333333"/>
                </a:solidFill>
              </a:rPr>
              <a:t>Theme: Creator Independence &amp; Vision, Description: Olan Rogers' decision to self-publish the 570-page graphic novel and organize this tour underscores his fierce independence and unwavering commitment to his creative vision and his audience, bypassin</a:t>
            </a:r>
          </a:p>
          <a:p>
            <a:pPr>
              <a:spcBef>
                <a:spcPts val="600"/>
              </a:spcBef>
              <a:spcAft>
                <a:spcPts val="200"/>
              </a:spcAft>
            </a:pPr>
            <a:r>
              <a:rPr sz="1200" b="1">
                <a:solidFill>
                  <a:srgbClr val="1A1A2E"/>
                </a:solidFill>
              </a:rPr>
              <a:t>Core Themes: </a:t>
            </a:r>
            <a:r>
              <a:rPr sz="1200">
                <a:solidFill>
                  <a:srgbClr val="333333"/>
                </a:solidFill>
              </a:rPr>
              <a:t>Theme: Premium Cinematic Experience, Description: By proposing Regal Cinemas as the venue, the tour elevates a standard book event into an immersive, 'premiere-style' cinematic spectacle, fitting the grand scale of the 'Final Space' sci-fi opera. Thi</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Emotional Hook</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Hook: </a:t>
            </a:r>
            <a:r>
              <a:rPr sz="1200">
                <a:solidFill>
                  <a:srgbClr val="333333"/>
                </a:solidFill>
              </a:rPr>
              <a:t>The profound need for narrative closure and a communal celebration of a beloved, prematurely cancelled story.</a:t>
            </a:r>
          </a:p>
          <a:p>
            <a:pPr>
              <a:spcBef>
                <a:spcPts val="600"/>
              </a:spcBef>
              <a:spcAft>
                <a:spcPts val="200"/>
              </a:spcAft>
            </a:pPr>
            <a:r>
              <a:rPr sz="1200" b="1">
                <a:solidFill>
                  <a:srgbClr val="1A1A2E"/>
                </a:solidFill>
              </a:rPr>
              <a:t>Why It Works: </a:t>
            </a:r>
            <a:r>
              <a:rPr sz="1200">
                <a:solidFill>
                  <a:srgbClr val="333333"/>
                </a:solidFill>
              </a:rPr>
              <a:t>This hook taps into the deep psychological desire for completion (Gestalt psychology) and the social motivation for belonging and shared experience. Fans of 'Final Space' experienced a collective loss when the series was cancelled; this tour offers not just an ending, but a shared ritual to process </a:t>
            </a:r>
          </a:p>
          <a:p>
            <a:pPr>
              <a:spcBef>
                <a:spcPts val="600"/>
              </a:spcBef>
              <a:spcAft>
                <a:spcPts val="200"/>
              </a:spcAft>
            </a:pPr>
            <a:r>
              <a:rPr sz="1200" b="1">
                <a:solidFill>
                  <a:srgbClr val="1A1A2E"/>
                </a:solidFill>
              </a:rPr>
              <a:t>Word Of Mouth Trigger: </a:t>
            </a:r>
            <a:r>
              <a:rPr sz="1200">
                <a:solidFill>
                  <a:srgbClr val="333333"/>
                </a:solidFill>
              </a:rPr>
              <a:t>The 'justice' served to a beloved, cancelled show, the unique 'final experience' that only dedicated fans will understand, and the direct, intimate interaction with Olan Rogers who personally delivered the ending. Fans will evangelize the opportunity to be part of this exclusive, creator-led resolut</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Audience Gravity Wells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Audience Gravity Wells: </a:t>
            </a:r>
            <a:r>
              <a:rPr sz="1200">
                <a:solidFill>
                  <a:srgbClr val="333333"/>
                </a:solidFill>
              </a:rPr>
              <a:t>Segment Name: The 'Fantrexians' (Dedicated Final Space Fandom), Resonance Reason: This highly engaged cult fanbase, deeply invested in the series' narrative and characters, has actively sought closure since the TV show's cancellation. They are eager </a:t>
            </a:r>
          </a:p>
          <a:p>
            <a:pPr>
              <a:spcBef>
                <a:spcPts val="600"/>
              </a:spcBef>
              <a:spcAft>
                <a:spcPts val="200"/>
              </a:spcAft>
            </a:pPr>
            <a:r>
              <a:rPr sz="1200" b="1">
                <a:solidFill>
                  <a:srgbClr val="1A1A2E"/>
                </a:solidFill>
              </a:rPr>
              <a:t>Audience Gravity Wells: </a:t>
            </a:r>
            <a:r>
              <a:rPr sz="1200">
                <a:solidFill>
                  <a:srgbClr val="333333"/>
                </a:solidFill>
              </a:rPr>
              <a:t>Segment Name: Graphic Novel Enthusiasts &amp; Collectors, Resonance Reason: Individuals who appreciate high-quality, long-form graphic narratives and collector's items. The 570-page length and the 'official conclusion' status make this a significant and </a:t>
            </a:r>
          </a:p>
          <a:p>
            <a:pPr>
              <a:spcBef>
                <a:spcPts val="600"/>
              </a:spcBef>
              <a:spcAft>
                <a:spcPts val="200"/>
              </a:spcAft>
            </a:pPr>
            <a:r>
              <a:rPr sz="1200" b="1">
                <a:solidFill>
                  <a:srgbClr val="1A1A2E"/>
                </a:solidFill>
              </a:rPr>
              <a:t>Audience Gravity Wells: </a:t>
            </a:r>
            <a:r>
              <a:rPr sz="1200">
                <a:solidFill>
                  <a:srgbClr val="333333"/>
                </a:solidFill>
              </a:rPr>
              <a:t>Segment Name: Independent Creator Supporters &amp; YouTube Culture Followers, Resonance Reason: Fans of Olan Rogers' broader creative work, including his comedy and filmmaking insights on YouTube, who may not be hardcore 'Final Space' fans but admire his</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Content Asset Inventory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Existing Assets: </a:t>
            </a:r>
            <a:r>
              <a:rPr sz="1200">
                <a:solidFill>
                  <a:srgbClr val="333333"/>
                </a:solidFill>
              </a:rPr>
              <a:t>Final Space: The Final Chapter graphic novel (570 pages)</a:t>
            </a:r>
          </a:p>
          <a:p>
            <a:pPr>
              <a:spcBef>
                <a:spcPts val="600"/>
              </a:spcBef>
              <a:spcAft>
                <a:spcPts val="200"/>
              </a:spcAft>
            </a:pPr>
            <a:r>
              <a:rPr sz="1200" b="1">
                <a:solidFill>
                  <a:srgbClr val="1A1A2E"/>
                </a:solidFill>
              </a:rPr>
              <a:t>Existing Assets: </a:t>
            </a:r>
            <a:r>
              <a:rPr sz="1200">
                <a:solidFill>
                  <a:srgbClr val="333333"/>
                </a:solidFill>
              </a:rPr>
              <a:t>Existing 'Final Space' animated series content (clips, trailers, key art)</a:t>
            </a:r>
          </a:p>
          <a:p>
            <a:pPr>
              <a:spcBef>
                <a:spcPts val="600"/>
              </a:spcBef>
              <a:spcAft>
                <a:spcPts val="200"/>
              </a:spcAft>
            </a:pPr>
            <a:r>
              <a:rPr sz="1200" b="1">
                <a:solidFill>
                  <a:srgbClr val="1A1A2E"/>
                </a:solidFill>
              </a:rPr>
              <a:t>Existing Assets: </a:t>
            </a:r>
            <a:r>
              <a:rPr sz="1200">
                <a:solidFill>
                  <a:srgbClr val="333333"/>
                </a:solidFill>
              </a:rPr>
              <a:t>Olan Rogers' extensive YouTube video library (comedy, vlogs, filmmaking insights)</a:t>
            </a:r>
          </a:p>
          <a:p>
            <a:pPr>
              <a:spcBef>
                <a:spcPts val="600"/>
              </a:spcBef>
              <a:spcAft>
                <a:spcPts val="200"/>
              </a:spcAft>
            </a:pPr>
            <a:r>
              <a:rPr sz="1200" b="1">
                <a:solidFill>
                  <a:srgbClr val="1A1A2E"/>
                </a:solidFill>
              </a:rPr>
              <a:t>Existing Assets: </a:t>
            </a:r>
            <a:r>
              <a:rPr sz="1200">
                <a:solidFill>
                  <a:srgbClr val="333333"/>
                </a:solidFill>
              </a:rPr>
              <a:t>Official Final Space website (finalspaceends.com)</a:t>
            </a:r>
          </a:p>
          <a:p>
            <a:pPr>
              <a:spcBef>
                <a:spcPts val="600"/>
              </a:spcBef>
              <a:spcAft>
                <a:spcPts val="200"/>
              </a:spcAft>
            </a:pPr>
            <a:r>
              <a:rPr sz="1200" b="1">
                <a:solidFill>
                  <a:srgbClr val="1A1A2E"/>
                </a:solidFill>
              </a:rPr>
              <a:t>Existing Assets: </a:t>
            </a:r>
            <a:r>
              <a:rPr sz="1200">
                <a:solidFill>
                  <a:srgbClr val="333333"/>
                </a:solidFill>
              </a:rPr>
              <a:t>Graphic novel pre-order data (39,134 pre-orders at $125 each)</a:t>
            </a:r>
          </a:p>
          <a:p>
            <a:pPr>
              <a:spcBef>
                <a:spcPts val="600"/>
              </a:spcBef>
              <a:spcAft>
                <a:spcPts val="200"/>
              </a:spcAft>
            </a:pPr>
            <a:r>
              <a:rPr sz="1200" b="1">
                <a:solidFill>
                  <a:srgbClr val="1A1A2E"/>
                </a:solidFill>
              </a:rPr>
              <a:t>Social Presence: </a:t>
            </a:r>
            <a:r>
              <a:rPr sz="1200">
                <a:solidFill>
                  <a:srgbClr val="333333"/>
                </a:solidFill>
              </a:rPr>
              <a:t>Platform: YouTube, Handle: @OlanRogers, Followers: 1M+, Engagement Notes: High engagement on personal content, vlogs, and 'Final Space' updates, demonstrating strong community connection.</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Content Asset Inventory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Social Presence: </a:t>
            </a:r>
            <a:r>
              <a:rPr sz="1200">
                <a:solidFill>
                  <a:srgbClr val="333333"/>
                </a:solidFill>
              </a:rPr>
              <a:t>Platform: Twitter (X), Handle: @OlanRogers, Followers: 320K+, Engagement Notes: Active communication with fanbase, often sharing updates on 'Final Space' and personal projects; strong for rapid news d</a:t>
            </a:r>
          </a:p>
          <a:p>
            <a:pPr>
              <a:spcBef>
                <a:spcPts val="600"/>
              </a:spcBef>
              <a:spcAft>
                <a:spcPts val="200"/>
              </a:spcAft>
            </a:pPr>
            <a:r>
              <a:rPr sz="1200" b="1">
                <a:solidFill>
                  <a:srgbClr val="1A1A2E"/>
                </a:solidFill>
              </a:rPr>
              <a:t>Social Presence: </a:t>
            </a:r>
            <a:r>
              <a:rPr sz="1200">
                <a:solidFill>
                  <a:srgbClr val="333333"/>
                </a:solidFill>
              </a:rPr>
              <a:t>Platform: Instagram, Handle: @OlanRogers, Followers: 220K+, Engagement Notes: Visual storytelling, behind-the-scenes content, and direct interactions with fans through comments and stories.</a:t>
            </a:r>
          </a:p>
          <a:p>
            <a:pPr>
              <a:spcBef>
                <a:spcPts val="600"/>
              </a:spcBef>
              <a:spcAft>
                <a:spcPts val="200"/>
              </a:spcAft>
            </a:pPr>
            <a:r>
              <a:rPr sz="1200" b="1">
                <a:solidFill>
                  <a:srgbClr val="1A1A2E"/>
                </a:solidFill>
              </a:rPr>
              <a:t>Social Presence: </a:t>
            </a:r>
            <a:r>
              <a:rPr sz="1200">
                <a:solidFill>
                  <a:srgbClr val="333333"/>
                </a:solidFill>
              </a:rPr>
              <a:t>Platform: Reddit, Handle: r/FinalSpace, Followers: 52,000+, Engagement Notes: Highly active and passionate community, self-organizing discussions, fan theories, and support for Olan's efforts.</a:t>
            </a:r>
          </a:p>
          <a:p>
            <a:pPr>
              <a:spcBef>
                <a:spcPts val="600"/>
              </a:spcBef>
              <a:spcAft>
                <a:spcPts val="200"/>
              </a:spcAft>
            </a:pPr>
            <a:r>
              <a:rPr sz="1200" b="1">
                <a:solidFill>
                  <a:srgbClr val="1A1A2E"/>
                </a:solidFill>
              </a:rPr>
              <a:t>Cast Creator Reach: </a:t>
            </a:r>
            <a:r>
              <a:rPr sz="1200">
                <a:solidFill>
                  <a:srgbClr val="333333"/>
                </a:solidFill>
              </a:rPr>
              <a:t>Name: Olan Rogers, Platform: YouTube, Reach: 1M+ subscribers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Emily</a:t>
            </a:r>
          </a:p>
          <a:p>
            <a:pPr algn="ctr"/>
            <a:r>
              <a:rPr sz="2800" b="1">
                <a:solidFill>
                  <a:srgbClr val="FFFFFF"/>
                </a:solidFill>
              </a:rPr>
              <a:t>Research Agent</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Platform Distribution Context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Primary Platform: </a:t>
            </a:r>
            <a:r>
              <a:rPr sz="1200">
                <a:solidFill>
                  <a:srgbClr val="333333"/>
                </a:solidFill>
              </a:rPr>
              <a:t>Regal Cinemas</a:t>
            </a:r>
          </a:p>
          <a:p>
            <a:pPr>
              <a:spcBef>
                <a:spcPts val="600"/>
              </a:spcBef>
              <a:spcAft>
                <a:spcPts val="200"/>
              </a:spcAft>
            </a:pPr>
            <a:r>
              <a:rPr sz="1200" b="1">
                <a:solidFill>
                  <a:srgbClr val="1A1A2E"/>
                </a:solidFill>
              </a:rPr>
              <a:t>Platform Strengths: </a:t>
            </a:r>
            <a:r>
              <a:rPr sz="1200">
                <a:solidFill>
                  <a:srgbClr val="333333"/>
                </a:solidFill>
              </a:rPr>
              <a:t>Provides a 'cinematic' atmosphere with large screens and high-quality sound systems, enhancing the immersive experience.</a:t>
            </a:r>
          </a:p>
          <a:p>
            <a:pPr>
              <a:spcBef>
                <a:spcPts val="600"/>
              </a:spcBef>
              <a:spcAft>
                <a:spcPts val="200"/>
              </a:spcAft>
            </a:pPr>
            <a:r>
              <a:rPr sz="1200" b="1">
                <a:solidFill>
                  <a:srgbClr val="1A1A2E"/>
                </a:solidFill>
              </a:rPr>
              <a:t>Platform Strengths: </a:t>
            </a:r>
            <a:r>
              <a:rPr sz="1200">
                <a:solidFill>
                  <a:srgbClr val="333333"/>
                </a:solidFill>
              </a:rPr>
              <a:t>Established infrastructure for ticketing, concessions, and crowd management, simplifying logistical aspects for the event organizers.</a:t>
            </a:r>
          </a:p>
          <a:p>
            <a:pPr>
              <a:spcBef>
                <a:spcPts val="600"/>
              </a:spcBef>
              <a:spcAft>
                <a:spcPts val="200"/>
              </a:spcAft>
            </a:pPr>
            <a:r>
              <a:rPr sz="1200" b="1">
                <a:solidFill>
                  <a:srgbClr val="1A1A2E"/>
                </a:solidFill>
              </a:rPr>
              <a:t>Platform Strengths: </a:t>
            </a:r>
            <a:r>
              <a:rPr sz="1200">
                <a:solidFill>
                  <a:srgbClr val="333333"/>
                </a:solidFill>
              </a:rPr>
              <a:t>Offers a unique, premium venue that elevates the perception of the book tour beyond a typical signing, aligning with the space opera genre.</a:t>
            </a:r>
          </a:p>
          <a:p>
            <a:pPr>
              <a:spcBef>
                <a:spcPts val="600"/>
              </a:spcBef>
              <a:spcAft>
                <a:spcPts val="200"/>
              </a:spcAft>
            </a:pPr>
            <a:r>
              <a:rPr sz="1200" b="1">
                <a:solidFill>
                  <a:srgbClr val="1A1A2E"/>
                </a:solidFill>
              </a:rPr>
              <a:t>Platform Strengths: </a:t>
            </a:r>
            <a:r>
              <a:rPr sz="1200">
                <a:solidFill>
                  <a:srgbClr val="333333"/>
                </a:solidFill>
              </a:rPr>
              <a:t>Potential for significant ancillary revenue for Regal through concession sales to a proven, ticket-buying audience.</a:t>
            </a:r>
          </a:p>
          <a:p>
            <a:pPr>
              <a:spcBef>
                <a:spcPts val="600"/>
              </a:spcBef>
              <a:spcAft>
                <a:spcPts val="200"/>
              </a:spcAft>
            </a:pPr>
            <a:r>
              <a:rPr sz="1200" b="1">
                <a:solidFill>
                  <a:srgbClr val="1A1A2E"/>
                </a:solidFill>
              </a:rPr>
              <a:t>Platform Constraints: </a:t>
            </a:r>
            <a:r>
              <a:rPr sz="1200">
                <a:solidFill>
                  <a:srgbClr val="333333"/>
                </a:solidFill>
              </a:rPr>
              <a:t>Regal Cinemas is not a traditional venue for book tours, which might require additional marketing to educate the audience and shift perceptions.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Platform Distribution Context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Platform Constraints: </a:t>
            </a:r>
            <a:r>
              <a:rPr sz="1200">
                <a:solidFill>
                  <a:srgbClr val="333333"/>
                </a:solidFill>
              </a:rPr>
              <a:t>Scheduling conflicts with existing film releases and other cinema events could limit availability and optimal timing for the tour stops.</a:t>
            </a:r>
          </a:p>
          <a:p>
            <a:pPr>
              <a:spcBef>
                <a:spcPts val="600"/>
              </a:spcBef>
              <a:spcAft>
                <a:spcPts val="200"/>
              </a:spcAft>
            </a:pPr>
            <a:r>
              <a:rPr sz="1200" b="1">
                <a:solidFill>
                  <a:srgbClr val="1A1A2E"/>
                </a:solidFill>
              </a:rPr>
              <a:t>Platform Constraints: </a:t>
            </a:r>
            <a:r>
              <a:rPr sz="1200">
                <a:solidFill>
                  <a:srgbClr val="333333"/>
                </a:solidFill>
              </a:rPr>
              <a:t>The 'book tour' format needs to be adapted to a cinema setting, potentially requiring more visual content and a structured stage presence to fill the large space.</a:t>
            </a:r>
          </a:p>
          <a:p>
            <a:pPr>
              <a:spcBef>
                <a:spcPts val="600"/>
              </a:spcBef>
              <a:spcAft>
                <a:spcPts val="200"/>
              </a:spcAft>
            </a:pPr>
            <a:r>
              <a:rPr sz="1200" b="1">
                <a:solidFill>
                  <a:srgbClr val="1A1A2E"/>
                </a:solidFill>
              </a:rPr>
              <a:t>Platform Constraints: </a:t>
            </a:r>
            <a:r>
              <a:rPr sz="1200">
                <a:solidFill>
                  <a:srgbClr val="333333"/>
                </a:solidFill>
              </a:rPr>
              <a:t>The audience profile for a cinema is typically general movie-goers; targeted marketing is crucial to ensure the niche 'Final Space' fanbase attends.</a:t>
            </a:r>
          </a:p>
          <a:p>
            <a:pPr>
              <a:spcBef>
                <a:spcPts val="600"/>
              </a:spcBef>
              <a:spcAft>
                <a:spcPts val="200"/>
              </a:spcAft>
            </a:pPr>
            <a:r>
              <a:rPr sz="1200" b="1">
                <a:solidFill>
                  <a:srgbClr val="1A1A2E"/>
                </a:solidFill>
              </a:rPr>
              <a:t>Platform Audience Profile: </a:t>
            </a:r>
            <a:r>
              <a:rPr sz="1200">
                <a:solidFill>
                  <a:srgbClr val="333333"/>
                </a:solidFill>
              </a:rPr>
              <a:t>While Regal's general audience is broad, the specific audience for this event will be highly self-selected: dedicated 'Final Space' fans and Olan Rogers' followers who are actively seeking this unique experience. They are likely to be younger demographics (Gen Z, Millennials) with a strong affinity </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Competitive Positioning Signal</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Unique Space: </a:t>
            </a:r>
            <a:r>
              <a:rPr sz="1200">
                <a:solidFill>
                  <a:srgbClr val="333333"/>
                </a:solidFill>
              </a:rPr>
              <a:t>This event occupies a unique space as the only official, creator-led, cinematic conclusion to a beloved, cancelled animated series, offering both narrative closure and a premium communal fan experience.</a:t>
            </a:r>
          </a:p>
          <a:p>
            <a:pPr>
              <a:spcBef>
                <a:spcPts val="600"/>
              </a:spcBef>
              <a:spcAft>
                <a:spcPts val="200"/>
              </a:spcAft>
            </a:pPr>
            <a:r>
              <a:rPr sz="1200" b="1">
                <a:solidFill>
                  <a:srgbClr val="1A1A2E"/>
                </a:solidFill>
              </a:rPr>
              <a:t>X Meets Y: </a:t>
            </a:r>
            <a:r>
              <a:rPr sz="1200">
                <a:solidFill>
                  <a:srgbClr val="333333"/>
                </a:solidFill>
              </a:rPr>
              <a:t>A Comic-Con panel meets a movie premiere meets a live podcast recording.</a:t>
            </a:r>
          </a:p>
          <a:p>
            <a:pPr>
              <a:spcBef>
                <a:spcPts val="600"/>
              </a:spcBef>
              <a:spcAft>
                <a:spcPts val="200"/>
              </a:spcAft>
            </a:pPr>
            <a:r>
              <a:rPr sz="1200" b="1">
                <a:solidFill>
                  <a:srgbClr val="1A1A2E"/>
                </a:solidFill>
              </a:rPr>
              <a:t>Differentiation Factors: </a:t>
            </a:r>
            <a:r>
              <a:rPr sz="1200">
                <a:solidFill>
                  <a:srgbClr val="333333"/>
                </a:solidFill>
              </a:rPr>
              <a:t>Creator-driven and independently produced, emphasizing Olan Rogers' personal commitment to the fans.</a:t>
            </a:r>
          </a:p>
          <a:p>
            <a:pPr>
              <a:spcBef>
                <a:spcPts val="600"/>
              </a:spcBef>
              <a:spcAft>
                <a:spcPts val="200"/>
              </a:spcAft>
            </a:pPr>
            <a:r>
              <a:rPr sz="1200" b="1">
                <a:solidFill>
                  <a:srgbClr val="1A1A2E"/>
                </a:solidFill>
              </a:rPr>
              <a:t>Differentiation Factors: </a:t>
            </a:r>
            <a:r>
              <a:rPr sz="1200">
                <a:solidFill>
                  <a:srgbClr val="333333"/>
                </a:solidFill>
              </a:rPr>
              <a:t>Exclusive narrative conclusion to a widely beloved, yet controversially cancelled, animated series.</a:t>
            </a:r>
          </a:p>
          <a:p>
            <a:pPr>
              <a:spcBef>
                <a:spcPts val="600"/>
              </a:spcBef>
              <a:spcAft>
                <a:spcPts val="200"/>
              </a:spcAft>
            </a:pPr>
            <a:r>
              <a:rPr sz="1200" b="1">
                <a:solidFill>
                  <a:srgbClr val="1A1A2E"/>
                </a:solidFill>
              </a:rPr>
              <a:t>Differentiation Factors: </a:t>
            </a:r>
            <a:r>
              <a:rPr sz="1200">
                <a:solidFill>
                  <a:srgbClr val="333333"/>
                </a:solidFill>
              </a:rPr>
              <a:t>Leveraging a cinema chain (Regal) for a 'premiere-style' immersive experience, elevating it beyond a typical book signing.</a:t>
            </a:r>
          </a:p>
          <a:p>
            <a:pPr>
              <a:spcBef>
                <a:spcPts val="600"/>
              </a:spcBef>
              <a:spcAft>
                <a:spcPts val="200"/>
              </a:spcAft>
            </a:pPr>
            <a:r>
              <a:rPr sz="1200" b="1">
                <a:solidFill>
                  <a:srgbClr val="1A1A2E"/>
                </a:solidFill>
              </a:rPr>
              <a:t>Differentiation Factors: </a:t>
            </a:r>
            <a:r>
              <a:rPr sz="1200">
                <a:solidFill>
                  <a:srgbClr val="333333"/>
                </a:solidFill>
              </a:rPr>
              <a:t>Taps into the emotional resonance of shared loss and collective celebration among a passionate, underserved fanbase.</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Risks Vulnerabilities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Risks Vulnerabilities: </a:t>
            </a:r>
            <a:r>
              <a:rPr sz="1200">
                <a:solidFill>
                  <a:srgbClr val="333333"/>
                </a:solidFill>
              </a:rPr>
              <a:t>Risk: Niche Audience Scalability, Severity: medium, Mitigation Suggestion: While passionate, the 'Final Space' fanbase is niche compared to blockbuster films. Mitigation involves strategic city selection based on fan density, leveraging Olan's social</a:t>
            </a:r>
          </a:p>
          <a:p>
            <a:pPr>
              <a:spcBef>
                <a:spcPts val="600"/>
              </a:spcBef>
              <a:spcAft>
                <a:spcPts val="200"/>
              </a:spcAft>
            </a:pPr>
            <a:r>
              <a:rPr sz="1200" b="1">
                <a:solidFill>
                  <a:srgbClr val="1A1A2E"/>
                </a:solidFill>
              </a:rPr>
              <a:t>Risks Vulnerabilities: </a:t>
            </a:r>
            <a:r>
              <a:rPr sz="1200">
                <a:solidFill>
                  <a:srgbClr val="333333"/>
                </a:solidFill>
              </a:rPr>
              <a:t>Risk: Venue Perception Mismatch, Severity: medium, Mitigation Suggestion: Regal Cinemas is not a traditional book tour venue, which could lead to audience confusion or underestimation of the event's appeal. Mitigation requires strong, consistent mess</a:t>
            </a:r>
          </a:p>
          <a:p>
            <a:pPr>
              <a:spcBef>
                <a:spcPts val="600"/>
              </a:spcBef>
              <a:spcAft>
                <a:spcPts val="200"/>
              </a:spcAft>
            </a:pPr>
            <a:r>
              <a:rPr sz="1200" b="1">
                <a:solidFill>
                  <a:srgbClr val="1A1A2E"/>
                </a:solidFill>
              </a:rPr>
              <a:t>Risks Vulnerabilities: </a:t>
            </a:r>
            <a:r>
              <a:rPr sz="1200">
                <a:solidFill>
                  <a:srgbClr val="333333"/>
                </a:solidFill>
              </a:rPr>
              <a:t>Risk: High Combined Price Point, Severity: medium, Mitigation Suggestion: The graphic novel's $125 price, coupled with potential ticket costs for the event, could be a barrier for some fans. Mitigation should focus on clearly articulating the excepti</a:t>
            </a:r>
          </a:p>
          <a:p>
            <a:pPr>
              <a:spcBef>
                <a:spcPts val="600"/>
              </a:spcBef>
              <a:spcAft>
                <a:spcPts val="200"/>
              </a:spcAft>
            </a:pPr>
            <a:r>
              <a:rPr sz="1200" b="1">
                <a:solidFill>
                  <a:srgbClr val="1A1A2E"/>
                </a:solidFill>
              </a:rPr>
              <a:t>Risks Vulnerabilities: </a:t>
            </a:r>
            <a:r>
              <a:rPr sz="1200">
                <a:solidFill>
                  <a:srgbClr val="333333"/>
                </a:solidFill>
              </a:rPr>
              <a:t>Risk: Logistical Complexity &amp; Coordination with Regal, Severity: high, Mitigation Suggestion: Organizing a multi-city tour with a major cinema chain involves significant logistical challenges and coordination. Mitigation requires meticulous planning,</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Low Hanging Fruit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Low Hanging Fruit: </a:t>
            </a:r>
            <a:r>
              <a:rPr sz="1200">
                <a:solidFill>
                  <a:srgbClr val="333333"/>
                </a:solidFill>
              </a:rPr>
              <a:t>Action: Launch a 'Why Regal?' Social Media Campaign with Olan Rogers, Expected Impact: Directly address and educate the fanbase on why Regal Cinemas offers the ideal 'cinematic experience' for the graphic novel's conclusion, building excitement and j</a:t>
            </a:r>
          </a:p>
          <a:p>
            <a:pPr>
              <a:spcBef>
                <a:spcPts val="600"/>
              </a:spcBef>
              <a:spcAft>
                <a:spcPts val="200"/>
              </a:spcAft>
            </a:pPr>
            <a:r>
              <a:rPr sz="1200" b="1">
                <a:solidFill>
                  <a:srgbClr val="1A1A2E"/>
                </a:solidFill>
              </a:rPr>
              <a:t>Low Hanging Fruit: </a:t>
            </a:r>
            <a:r>
              <a:rPr sz="1200">
                <a:solidFill>
                  <a:srgbClr val="333333"/>
                </a:solidFill>
              </a:rPr>
              <a:t>Action: Create Short, Shareable 'Cinematic Teaser' Videos for the Graphic Novel, Expected Impact: Produce 15-30 second animated or motion-comic style teasers using art from the graphic novel, narrated by Olan, to hint at the story's scale and emotion</a:t>
            </a:r>
          </a:p>
          <a:p>
            <a:pPr>
              <a:spcBef>
                <a:spcPts val="600"/>
              </a:spcBef>
              <a:spcAft>
                <a:spcPts val="200"/>
              </a:spcAft>
            </a:pPr>
            <a:r>
              <a:rPr sz="1200" b="1">
                <a:solidFill>
                  <a:srgbClr val="1A1A2E"/>
                </a:solidFill>
              </a:rPr>
              <a:t>Low Hanging Fruit: </a:t>
            </a:r>
            <a:r>
              <a:rPr sz="1200">
                <a:solidFill>
                  <a:srgbClr val="333333"/>
                </a:solidFill>
              </a:rPr>
              <a:t>Action: Host a Reddit AMA (Ask Me Anything) on r/FinalSpace with Olan Rogers, Expected Impact: Engage directly with the most passionate segment of the fanbase, answer their questions about the graphic novel and tour, and subtly gauge interest for spe</a:t>
            </a:r>
          </a:p>
          <a:p>
            <a:pPr>
              <a:spcBef>
                <a:spcPts val="600"/>
              </a:spcBef>
              <a:spcAft>
                <a:spcPts val="200"/>
              </a:spcAft>
            </a:pPr>
            <a:r>
              <a:rPr sz="1200" b="1">
                <a:solidFill>
                  <a:srgbClr val="1A1A2E"/>
                </a:solidFill>
              </a:rPr>
              <a:t>Low Hanging Fruit: </a:t>
            </a:r>
            <a:r>
              <a:rPr sz="1200">
                <a:solidFill>
                  <a:srgbClr val="333333"/>
                </a:solidFill>
              </a:rPr>
              <a:t>Action: Develop a 'Fan-Generated Content' Contest for Tour Stops, Expected Impact: Encourage fans to submit 'Final Space'-themed art, cosplay, or short video tributes, with winners receiving special access or recognition at tour events. This drives u</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Stakeholder Questions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Stakeholder Questions: </a:t>
            </a:r>
            <a:r>
              <a:rPr sz="1200">
                <a:solidFill>
                  <a:srgbClr val="333333"/>
                </a:solidFill>
              </a:rPr>
              <a:t>Question: What specific exclusive content (e.g., deleted scenes, animatics, character design evolutions) can be showcased uniquely at Regal Cinemas during the event, which wouldn't be available elsewhere?, Why It Matters: This information is critical</a:t>
            </a:r>
          </a:p>
          <a:p>
            <a:pPr>
              <a:spcBef>
                <a:spcPts val="600"/>
              </a:spcBef>
              <a:spcAft>
                <a:spcPts val="200"/>
              </a:spcAft>
            </a:pPr>
            <a:r>
              <a:rPr sz="1200" b="1">
                <a:solidFill>
                  <a:srgbClr val="1A1A2E"/>
                </a:solidFill>
              </a:rPr>
              <a:t>Stakeholder Questions: </a:t>
            </a:r>
            <a:r>
              <a:rPr sz="1200">
                <a:solidFill>
                  <a:srgbClr val="333333"/>
                </a:solidFill>
              </a:rPr>
              <a:t>Question: Are there plans for limited-edition merchandise or signed graphic novel copies that will be available exclusively at the tour stops, creating an additional incentive for attendance?, Why It Matters: Exclusive merchandise significantly enhan</a:t>
            </a:r>
          </a:p>
          <a:p>
            <a:pPr>
              <a:spcBef>
                <a:spcPts val="600"/>
              </a:spcBef>
              <a:spcAft>
                <a:spcPts val="200"/>
              </a:spcAft>
            </a:pPr>
            <a:r>
              <a:rPr sz="1200" b="1">
                <a:solidFill>
                  <a:srgbClr val="1A1A2E"/>
                </a:solidFill>
              </a:rPr>
              <a:t>Stakeholder Questions: </a:t>
            </a:r>
            <a:r>
              <a:rPr sz="1200">
                <a:solidFill>
                  <a:srgbClr val="333333"/>
                </a:solidFill>
              </a:rPr>
              <a:t>Question: What is the desired number of tour stops, and what are the top 3-5 priority cities/regions based on existing fan data or past event success (e.g., previous Olan Rogers tour sell-outs)?, Why It Matters: Understanding geographical priorities </a:t>
            </a:r>
          </a:p>
          <a:p>
            <a:pPr>
              <a:spcBef>
                <a:spcPts val="600"/>
              </a:spcBef>
              <a:spcAft>
                <a:spcPts val="200"/>
              </a:spcAft>
            </a:pPr>
            <a:r>
              <a:rPr sz="1200" b="1">
                <a:solidFill>
                  <a:srgbClr val="1A1A2E"/>
                </a:solidFill>
              </a:rPr>
              <a:t>Stakeholder Questions: </a:t>
            </a:r>
            <a:r>
              <a:rPr sz="1200">
                <a:solidFill>
                  <a:srgbClr val="333333"/>
                </a:solidFill>
              </a:rPr>
              <a:t>Question: What is the target ticket price range for the cinematic event, considering the graphic novel's $125 price point and the perceived value of the experience?, Why It Matters: The ticket price needs to be carefully positioned to maximize attend</a:t>
            </a:r>
          </a:p>
          <a:p>
            <a:pPr>
              <a:spcBef>
                <a:spcPts val="600"/>
              </a:spcBef>
              <a:spcAft>
                <a:spcPts val="200"/>
              </a:spcAft>
            </a:pPr>
            <a:r>
              <a:rPr sz="1200" b="1">
                <a:solidFill>
                  <a:srgbClr val="1A1A2E"/>
                </a:solidFill>
              </a:rPr>
              <a:t>Stakeholder Questions: </a:t>
            </a:r>
            <a:r>
              <a:rPr sz="1200">
                <a:solidFill>
                  <a:srgbClr val="333333"/>
                </a:solidFill>
              </a:rPr>
              <a:t>Question: To what extent can Olan Rogers personally commit to promotional activities for each tour stop, such as personalized video invites for specific cities or local media interviews?, Why It Matters: Olan's direct involvement in promotion signifi</a:t>
            </a:r>
          </a:p>
          <a:p>
            <a:pPr>
              <a:spcBef>
                <a:spcPts val="600"/>
              </a:spcBef>
              <a:spcAft>
                <a:spcPts val="200"/>
              </a:spcAft>
            </a:pPr>
            <a:r>
              <a:rPr sz="1200" b="1">
                <a:solidFill>
                  <a:srgbClr val="1A1A2E"/>
                </a:solidFill>
              </a:rPr>
              <a:t>Stakeholder Questions: </a:t>
            </a:r>
            <a:r>
              <a:rPr sz="1200">
                <a:solidFill>
                  <a:srgbClr val="333333"/>
                </a:solidFill>
              </a:rPr>
              <a:t>Question: Are there any existing relationships with local comic book stores, fan clubs, or university sci-fi societies near proposed Regal locations that we can leverage for grassroots promotion?, Why It Matters: Tapping into existing community netwo</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Stakeholder Questions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Stakeholder Questions: </a:t>
            </a:r>
            <a:r>
              <a:rPr sz="1200">
                <a:solidFill>
                  <a:srgbClr val="333333"/>
                </a:solidFill>
              </a:rPr>
              <a:t>Question: What is the specific call to action for fans attending the event, beyond purchasing the graphic novel (e.g., signing up for future Olan Rogers projects, joining a new community)?, Why It Matters: Defining a clear post-event CTA allows for c</a:t>
            </a:r>
          </a:p>
          <a:p>
            <a:pPr>
              <a:spcBef>
                <a:spcPts val="600"/>
              </a:spcBef>
              <a:spcAft>
                <a:spcPts val="200"/>
              </a:spcAft>
            </a:pPr>
            <a:r>
              <a:rPr sz="1200" b="1">
                <a:solidFill>
                  <a:srgbClr val="1A1A2E"/>
                </a:solidFill>
              </a:rPr>
              <a:t>Stakeholder Questions: </a:t>
            </a:r>
            <a:r>
              <a:rPr sz="1200">
                <a:solidFill>
                  <a:srgbClr val="333333"/>
                </a:solidFill>
              </a:rPr>
              <a:t>Question: What are the key performance indicators (KPIs) for success from Olan's team's perspective for this tour, beyond just ticket sales (e.g., fan engagement, social media reach, merchandise sales)?, Why It Matters: Understanding the full scope o</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Product Assessment — Research Directives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For Behavioral Scientist: </a:t>
            </a:r>
            <a:r>
              <a:rPr sz="1200">
                <a:solidFill>
                  <a:srgbClr val="333333"/>
                </a:solidFill>
              </a:rPr>
              <a:t>Investigate the specific psychological mechanisms driving fan loyalty and the profound need for narrative closure in prematurely cancelled series, utilizing frameworks like Prospect Theory (loss aversion related to the series' cancellation) and the Default Mode Network's role in story engagement.</a:t>
            </a:r>
          </a:p>
          <a:p>
            <a:pPr>
              <a:spcBef>
                <a:spcPts val="600"/>
              </a:spcBef>
              <a:spcAft>
                <a:spcPts val="200"/>
              </a:spcAft>
            </a:pPr>
            <a:r>
              <a:rPr sz="1200" b="1">
                <a:solidFill>
                  <a:srgbClr val="1A1A2E"/>
                </a:solidFill>
              </a:rPr>
              <a:t>For Behavioral Scientist: </a:t>
            </a:r>
            <a:r>
              <a:rPr sz="1200">
                <a:solidFill>
                  <a:srgbClr val="333333"/>
                </a:solidFill>
              </a:rPr>
              <a:t>Analyze the 'endowment effect' in relation to fans' existing emotional investment in 'Final Space' characters and narrative, and how this translates into their willingness to pay a premium for the graphic novel and attend a unique, final event.</a:t>
            </a:r>
          </a:p>
          <a:p>
            <a:pPr>
              <a:spcBef>
                <a:spcPts val="600"/>
              </a:spcBef>
              <a:spcAft>
                <a:spcPts val="200"/>
              </a:spcAft>
            </a:pPr>
            <a:r>
              <a:rPr sz="1200" b="1">
                <a:solidFill>
                  <a:srgbClr val="1A1A2E"/>
                </a:solidFill>
              </a:rPr>
              <a:t>For Behavioral Scientist: </a:t>
            </a:r>
            <a:r>
              <a:rPr sz="1200">
                <a:solidFill>
                  <a:srgbClr val="333333"/>
                </a:solidFill>
              </a:rPr>
              <a:t>Research the impact of 'social proof' and 'informational cascades' within the 'Fantrexian' community, specifically how early ticket sales or positive reviews from key influencers can trigger broader engagement and attendance for the tour.</a:t>
            </a:r>
          </a:p>
          <a:p>
            <a:pPr>
              <a:spcBef>
                <a:spcPts val="600"/>
              </a:spcBef>
              <a:spcAft>
                <a:spcPts val="200"/>
              </a:spcAft>
            </a:pPr>
            <a:r>
              <a:rPr sz="1200" b="1">
                <a:solidFill>
                  <a:srgbClr val="1A1A2E"/>
                </a:solidFill>
              </a:rPr>
              <a:t>For Psychometrics Expert: </a:t>
            </a:r>
            <a:r>
              <a:rPr sz="1200">
                <a:solidFill>
                  <a:srgbClr val="333333"/>
                </a:solidFill>
              </a:rPr>
              <a:t>Develop a detailed psychographic profile of the 'Fantrexians' using a robust framework such as VALS or the Big Five (OCEAN) model to understand their core motivations, values, and lifestyle segments (e.g., 'Innovators,' 'Experiencers,' 'Achievers') and how these align with the unique 'cinematic even</a:t>
            </a:r>
          </a:p>
          <a:p>
            <a:pPr>
              <a:spcBef>
                <a:spcPts val="600"/>
              </a:spcBef>
              <a:spcAft>
                <a:spcPts val="200"/>
              </a:spcAft>
            </a:pPr>
            <a:r>
              <a:rPr sz="1200" b="1">
                <a:solidFill>
                  <a:srgbClr val="1A1A2E"/>
                </a:solidFill>
              </a:rPr>
              <a:t>For Psychometrics Expert: </a:t>
            </a:r>
            <a:r>
              <a:rPr sz="1200">
                <a:solidFill>
                  <a:srgbClr val="333333"/>
                </a:solidFill>
              </a:rPr>
              <a:t>Conduct a survey to measure the 'Moral Foundations' (Care/Harm, Loyalty/Betrayal) most strongly held by the 'Final Space' fanbase, to inform messaging that resonates with their sense of justice regarding the series' cancellation and Olan Rogers' efforts.</a:t>
            </a:r>
          </a:p>
          <a:p>
            <a:pPr>
              <a:spcBef>
                <a:spcPts val="600"/>
              </a:spcBef>
              <a:spcAft>
                <a:spcPts val="200"/>
              </a:spcAft>
            </a:pPr>
            <a:r>
              <a:rPr sz="1200" b="1">
                <a:solidFill>
                  <a:srgbClr val="1A1A2E"/>
                </a:solidFill>
              </a:rPr>
              <a:t>For Psychometrics Expert: </a:t>
            </a:r>
            <a:r>
              <a:rPr sz="1200">
                <a:solidFill>
                  <a:srgbClr val="333333"/>
                </a:solidFill>
              </a:rPr>
              <a:t>Assess the 'Regulatory Focus' (Promotion vs. Prevention) of the target audience to tailor marketing messages: should we emphasize the 'gain' of a unique experience and closure (Promotion) or the 'avoidance of missing out' on the final chapter (Prevention/FOMO)?</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Margaret</a:t>
            </a:r>
          </a:p>
          <a:p>
            <a:pPr algn="ctr"/>
            <a:r>
              <a:rPr sz="2800" b="1">
                <a:solidFill>
                  <a:srgbClr val="FFFFFF"/>
                </a:solidFill>
              </a:rPr>
              <a:t>Behavioral Framework</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Literature Review</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Literature Review: </a:t>
            </a:r>
            <a:r>
              <a:rPr sz="1200">
                <a:solidFill>
                  <a:srgbClr val="333333"/>
                </a:solidFill>
              </a:rPr>
              <a:t>Citation: Kahneman, D., &amp; Tversky, A., Journal: Econometrica, Year: 1979, Key Finding: Decisions are made based on the potential value of losses and gains relative to a reference point, rather than absolute outcomes. Critically, losses are psychologi</a:t>
            </a:r>
          </a:p>
          <a:p>
            <a:pPr>
              <a:spcBef>
                <a:spcPts val="600"/>
              </a:spcBef>
              <a:spcAft>
                <a:spcPts val="200"/>
              </a:spcAft>
            </a:pPr>
            <a:r>
              <a:rPr sz="1200" b="1">
                <a:solidFill>
                  <a:srgbClr val="1A1A2E"/>
                </a:solidFill>
              </a:rPr>
              <a:t>Literature Review: </a:t>
            </a:r>
            <a:r>
              <a:rPr sz="1200">
                <a:solidFill>
                  <a:srgbClr val="333333"/>
                </a:solidFill>
              </a:rPr>
              <a:t>Citation: Zeigarnik, B., Journal: Psychologische Forschung, Year: 1927, Key Finding: People remember uncompleted or interrupted tasks better than completed tasks. This creates a state of psychological tension that seeks resolution., Mechanism: The Ze</a:t>
            </a:r>
          </a:p>
          <a:p>
            <a:pPr>
              <a:spcBef>
                <a:spcPts val="600"/>
              </a:spcBef>
              <a:spcAft>
                <a:spcPts val="200"/>
              </a:spcAft>
            </a:pPr>
            <a:r>
              <a:rPr sz="1200" b="1">
                <a:solidFill>
                  <a:srgbClr val="1A1A2E"/>
                </a:solidFill>
              </a:rPr>
              <a:t>Literature Review: </a:t>
            </a:r>
            <a:r>
              <a:rPr sz="1200">
                <a:solidFill>
                  <a:srgbClr val="333333"/>
                </a:solidFill>
              </a:rPr>
              <a:t>Citation: Zak, P. J., Stanton, A. A., &amp; Ahmadi, S., Journal: Nature, Year: 2007, Key Finding: The neurochemical oxytocin, which facilitates social bonding, significantly increases trust between humans. Compelling narratives and direct, personal commu</a:t>
            </a:r>
          </a:p>
          <a:p>
            <a:pPr>
              <a:spcBef>
                <a:spcPts val="600"/>
              </a:spcBef>
              <a:spcAft>
                <a:spcPts val="200"/>
              </a:spcAft>
            </a:pPr>
            <a:r>
              <a:rPr sz="1200" b="1">
                <a:solidFill>
                  <a:srgbClr val="1A1A2E"/>
                </a:solidFill>
              </a:rPr>
              <a:t>Literature Review: </a:t>
            </a:r>
            <a:r>
              <a:rPr sz="1200">
                <a:solidFill>
                  <a:srgbClr val="333333"/>
                </a:solidFill>
              </a:rPr>
              <a:t>Citation: Bikhchandani, S., Hirshleifer, D., &amp; Welch, I., Journal: Journal of Political Economy, Year: 1992, Key Finding: Individuals will often ignore their own private information and instead make decisions based on the observable actions of others</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Product Brief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Name: </a:t>
            </a:r>
            <a:r>
              <a:rPr sz="1200">
                <a:solidFill>
                  <a:srgbClr val="333333"/>
                </a:solidFill>
              </a:rPr>
              <a:t>Final Space Book Tour</a:t>
            </a:r>
          </a:p>
          <a:p>
            <a:pPr>
              <a:spcBef>
                <a:spcPts val="600"/>
              </a:spcBef>
              <a:spcAft>
                <a:spcPts val="200"/>
              </a:spcAft>
            </a:pPr>
            <a:r>
              <a:rPr sz="1200" b="1">
                <a:solidFill>
                  <a:srgbClr val="1A1A2E"/>
                </a:solidFill>
              </a:rPr>
              <a:t>Type: </a:t>
            </a:r>
            <a:r>
              <a:rPr sz="1200">
                <a:solidFill>
                  <a:srgbClr val="333333"/>
                </a:solidFill>
              </a:rPr>
              <a:t>other (graphic novel book tour)</a:t>
            </a:r>
          </a:p>
          <a:p>
            <a:pPr>
              <a:spcBef>
                <a:spcPts val="600"/>
              </a:spcBef>
              <a:spcAft>
                <a:spcPts val="200"/>
              </a:spcAft>
            </a:pPr>
            <a:r>
              <a:rPr sz="1200" b="1">
                <a:solidFill>
                  <a:srgbClr val="1A1A2E"/>
                </a:solidFill>
              </a:rPr>
              <a:t>Description: </a:t>
            </a:r>
            <a:r>
              <a:rPr sz="1200">
                <a:solidFill>
                  <a:srgbClr val="333333"/>
                </a:solidFill>
              </a:rPr>
              <a:t>A book tour for Olan Rogers' new graphic novel Final Space: The Final Chapter, which serves as the official conclusion to the cancelled animated series Final Space.</a:t>
            </a:r>
          </a:p>
          <a:p>
            <a:pPr>
              <a:spcBef>
                <a:spcPts val="600"/>
              </a:spcBef>
              <a:spcAft>
                <a:spcPts val="200"/>
              </a:spcAft>
            </a:pPr>
            <a:r>
              <a:rPr sz="1200" b="1">
                <a:solidFill>
                  <a:srgbClr val="1A1A2E"/>
                </a:solidFill>
              </a:rPr>
              <a:t>Premise: </a:t>
            </a:r>
            <a:r>
              <a:rPr sz="1200">
                <a:solidFill>
                  <a:srgbClr val="333333"/>
                </a:solidFill>
              </a:rPr>
              <a:t>The 'Final Space Book Tour' is an event series designed to promote and celebrate the release of 'Final Space: The Final Chapter', a 570-page graphic novel written by Olan Rogers and illustrated by Daz Tibbles. This graphic novel provides the official conclusion to the beloved, but prematurely cancel</a:t>
            </a:r>
          </a:p>
          <a:p>
            <a:pPr>
              <a:spcBef>
                <a:spcPts val="600"/>
              </a:spcBef>
              <a:spcAft>
                <a:spcPts val="200"/>
              </a:spcAft>
            </a:pPr>
            <a:r>
              <a:rPr sz="1200" b="1">
                <a:solidFill>
                  <a:srgbClr val="1A1A2E"/>
                </a:solidFill>
              </a:rPr>
              <a:t>Key People: </a:t>
            </a:r>
            <a:r>
              <a:rPr sz="1200">
                <a:solidFill>
                  <a:srgbClr val="333333"/>
                </a:solidFill>
              </a:rPr>
              <a:t>Olan Rogers</a:t>
            </a:r>
          </a:p>
          <a:p>
            <a:pPr>
              <a:spcBef>
                <a:spcPts val="600"/>
              </a:spcBef>
              <a:spcAft>
                <a:spcPts val="200"/>
              </a:spcAft>
            </a:pPr>
            <a:r>
              <a:rPr sz="1200" b="1">
                <a:solidFill>
                  <a:srgbClr val="1A1A2E"/>
                </a:solidFill>
              </a:rPr>
              <a:t>Key People: </a:t>
            </a:r>
            <a:r>
              <a:rPr sz="1200">
                <a:solidFill>
                  <a:srgbClr val="333333"/>
                </a:solidFill>
              </a:rPr>
              <a:t>Daz Tibbles</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Behavioral Framework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Framework Name: </a:t>
            </a:r>
            <a:r>
              <a:rPr sz="1200">
                <a:solidFill>
                  <a:srgbClr val="333333"/>
                </a:solidFill>
              </a:rPr>
              <a:t>The Narrative Catharsis &amp; In-Group Signaling Framework</a:t>
            </a:r>
          </a:p>
          <a:p>
            <a:pPr>
              <a:spcBef>
                <a:spcPts val="600"/>
              </a:spcBef>
              <a:spcAft>
                <a:spcPts val="200"/>
              </a:spcAft>
            </a:pPr>
            <a:r>
              <a:rPr sz="1200" b="1">
                <a:solidFill>
                  <a:srgbClr val="1A1A2E"/>
                </a:solidFill>
              </a:rPr>
              <a:t>Framework Summary: </a:t>
            </a:r>
            <a:r>
              <a:rPr sz="1200">
                <a:solidFill>
                  <a:srgbClr val="333333"/>
                </a:solidFill>
              </a:rPr>
              <a:t>This framework posits that the primary driver for purchase is not the acquisition of a product, but the resolution of a psychological wound (narrative incompletion) and the performance of a high-cost social signal to affirm one's identity within a loyal in-group. It combines loss aversion, the Zeiga</a:t>
            </a:r>
          </a:p>
          <a:p>
            <a:pPr>
              <a:spcBef>
                <a:spcPts val="600"/>
              </a:spcBef>
              <a:spcAft>
                <a:spcPts val="200"/>
              </a:spcAft>
            </a:pPr>
            <a:r>
              <a:rPr sz="1200" b="1">
                <a:solidFill>
                  <a:srgbClr val="1A1A2E"/>
                </a:solidFill>
              </a:rPr>
              <a:t>Primary Motivational Driver &gt; Driver: </a:t>
            </a:r>
            <a:r>
              <a:rPr sz="1200">
                <a:solidFill>
                  <a:srgbClr val="333333"/>
                </a:solidFill>
              </a:rPr>
              <a:t>Oxytocin-Mediated Communal Catharsis</a:t>
            </a:r>
          </a:p>
          <a:p>
            <a:pPr>
              <a:spcBef>
                <a:spcPts val="600"/>
              </a:spcBef>
              <a:spcAft>
                <a:spcPts val="200"/>
              </a:spcAft>
            </a:pPr>
            <a:r>
              <a:rPr sz="1200" b="1">
                <a:solidFill>
                  <a:srgbClr val="1A1A2E"/>
                </a:solidFill>
              </a:rPr>
              <a:t>Primary Motivational Driver &gt; Neural Pathway: </a:t>
            </a:r>
            <a:r>
              <a:rPr sz="1200">
                <a:solidFill>
                  <a:srgbClr val="333333"/>
                </a:solidFill>
              </a:rPr>
              <a:t>A combination of amygdala/HPA-axis activation (from the stress of the unresolved narrative and FOMO) being resolved through oxytocin release triggered by communal experience and connection with the tr</a:t>
            </a:r>
          </a:p>
          <a:p>
            <a:pPr>
              <a:spcBef>
                <a:spcPts val="600"/>
              </a:spcBef>
              <a:spcAft>
                <a:spcPts val="200"/>
              </a:spcAft>
            </a:pPr>
            <a:r>
              <a:rPr sz="1200" b="1">
                <a:solidFill>
                  <a:srgbClr val="1A1A2E"/>
                </a:solidFill>
              </a:rPr>
              <a:t>Primary Motivational Driver &gt; Neurotransmitter System: </a:t>
            </a:r>
            <a:r>
              <a:rPr sz="1200">
                <a:solidFill>
                  <a:srgbClr val="333333"/>
                </a:solidFill>
              </a:rPr>
              <a:t>Oxytocin &amp; Cortisol</a:t>
            </a:r>
          </a:p>
          <a:p>
            <a:pPr>
              <a:spcBef>
                <a:spcPts val="600"/>
              </a:spcBef>
              <a:spcAft>
                <a:spcPts val="200"/>
              </a:spcAft>
            </a:pPr>
            <a:r>
              <a:rPr sz="1200" b="1">
                <a:solidFill>
                  <a:srgbClr val="1A1A2E"/>
                </a:solidFill>
              </a:rPr>
              <a:t>Primary Motivational Driver &gt; Evidence Basis: </a:t>
            </a:r>
            <a:r>
              <a:rPr sz="1200">
                <a:solidFill>
                  <a:srgbClr val="333333"/>
                </a:solidFill>
              </a:rPr>
              <a:t>The product directly resolves a 'loss' (cortisol-associated) and provides a powerful in-group bonding experience (oxytocin-associated). Research by Paul Zak demonstrates that compelling narratives wit</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Behavioral Framework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Primary Motivational Driver &gt; Product Specific Activation: </a:t>
            </a:r>
            <a:r>
              <a:rPr sz="1200">
                <a:solidFill>
                  <a:srgbClr val="333333"/>
                </a:solidFill>
              </a:rPr>
              <a:t>The tour is designed as a shared ritual. Fans gather to collectively experience the resolution of a story they are all emotionally invested in. This shared emotional journey, guided by the creator him</a:t>
            </a:r>
          </a:p>
          <a:p>
            <a:pPr>
              <a:spcBef>
                <a:spcPts val="600"/>
              </a:spcBef>
              <a:spcAft>
                <a:spcPts val="200"/>
              </a:spcAft>
            </a:pPr>
            <a:r>
              <a:rPr sz="1200" b="1">
                <a:solidFill>
                  <a:srgbClr val="1A1A2E"/>
                </a:solidFill>
              </a:rPr>
              <a:t>Secondary Drivers: </a:t>
            </a:r>
            <a:r>
              <a:rPr sz="1200">
                <a:solidFill>
                  <a:srgbClr val="333333"/>
                </a:solidFill>
              </a:rPr>
              <a:t>Driver: Identity Signaling, Mechanism: Costly Signaling Theory. The high price of the book ($125) and the effort required to attend a live event act as a 'costly signal.' By purchasing, fans are not j</a:t>
            </a:r>
          </a:p>
          <a:p>
            <a:pPr>
              <a:spcBef>
                <a:spcPts val="600"/>
              </a:spcBef>
              <a:spcAft>
                <a:spcPts val="200"/>
              </a:spcAft>
            </a:pPr>
            <a:r>
              <a:rPr sz="1200" b="1">
                <a:solidFill>
                  <a:srgbClr val="1A1A2E"/>
                </a:solidFill>
              </a:rPr>
              <a:t>Secondary Drivers: </a:t>
            </a:r>
            <a:r>
              <a:rPr sz="1200">
                <a:solidFill>
                  <a:srgbClr val="333333"/>
                </a:solidFill>
              </a:rPr>
              <a:t>Driver: Endowment &amp; IKEA Effect, Mechanism: Fans have invested years of time, emotion, and attention into the 'Final Space' world, creating a powerful sense of psychological ownership (Endowment Effec</a:t>
            </a:r>
          </a:p>
          <a:p>
            <a:pPr>
              <a:spcBef>
                <a:spcPts val="600"/>
              </a:spcBef>
              <a:spcAft>
                <a:spcPts val="200"/>
              </a:spcAft>
            </a:pPr>
            <a:r>
              <a:rPr sz="1200" b="1">
                <a:solidFill>
                  <a:srgbClr val="1A1A2E"/>
                </a:solidFill>
              </a:rPr>
              <a:t>Framing Recommendations &gt; Gain Vs Loss: </a:t>
            </a:r>
            <a:r>
              <a:rPr sz="1200">
                <a:solidFill>
                  <a:srgbClr val="333333"/>
                </a:solidFill>
              </a:rPr>
              <a:t>Overwhelmingly Loss Avoidance. The core motivation is to eliminate the negative feeling of incompletion and avoid the regret of missing the one and only official conclusion.</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Tactical Implications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Emotional Sequence &gt; Primary Emotion: </a:t>
            </a:r>
            <a:r>
              <a:rPr sz="1200">
                <a:solidFill>
                  <a:srgbClr val="333333"/>
                </a:solidFill>
              </a:rPr>
              <a:t>Cathartic Relief</a:t>
            </a:r>
          </a:p>
          <a:p>
            <a:pPr>
              <a:spcBef>
                <a:spcPts val="600"/>
              </a:spcBef>
              <a:spcAft>
                <a:spcPts val="200"/>
              </a:spcAft>
            </a:pPr>
            <a:r>
              <a:rPr sz="1200" b="1">
                <a:solidFill>
                  <a:srgbClr val="1A1A2E"/>
                </a:solidFill>
              </a:rPr>
              <a:t>Emotional Sequence &gt; Emotional Arc For Ads: </a:t>
            </a:r>
            <a:r>
              <a:rPr sz="1200">
                <a:solidFill>
                  <a:srgbClr val="333333"/>
                </a:solidFill>
              </a:rPr>
              <a:t>1. Nostalgia/Connection (remind them of their love for the characters). 2. Loss/Frustration (briefly touch on the cancellation). 3. Hope/Anticipation (introduce Olan's mission to finish the story). 4.</a:t>
            </a:r>
          </a:p>
          <a:p>
            <a:pPr>
              <a:spcBef>
                <a:spcPts val="600"/>
              </a:spcBef>
              <a:spcAft>
                <a:spcPts val="200"/>
              </a:spcAft>
            </a:pPr>
            <a:r>
              <a:rPr sz="1200" b="1">
                <a:solidFill>
                  <a:srgbClr val="1A1A2E"/>
                </a:solidFill>
              </a:rPr>
              <a:t>Emotional Sequence &gt; Emotions To Avoid: </a:t>
            </a:r>
            <a:r>
              <a:rPr sz="1200">
                <a:solidFill>
                  <a:srgbClr val="333333"/>
                </a:solidFill>
              </a:rPr>
              <a:t>Cynicism, Corporate Tone, Detachment. Any messaging that feels like a standard 'product launch' will break the parasocial trust.</a:t>
            </a:r>
          </a:p>
          <a:p>
            <a:pPr>
              <a:spcBef>
                <a:spcPts val="600"/>
              </a:spcBef>
              <a:spcAft>
                <a:spcPts val="200"/>
              </a:spcAft>
            </a:pPr>
            <a:r>
              <a:rPr sz="1200" b="1">
                <a:solidFill>
                  <a:srgbClr val="1A1A2E"/>
                </a:solidFill>
              </a:rPr>
              <a:t>Content Format Optimization: </a:t>
            </a:r>
            <a:r>
              <a:rPr sz="1200">
                <a:solidFill>
                  <a:srgbClr val="333333"/>
                </a:solidFill>
              </a:rPr>
              <a:t>Format: Direct-to-camera video from Olan Rogers (e.g., Instagram Stories, TikTok), Neural Pathway Served: Oxytocin Pathway. Mimics face-to-face interaction, building trust and activating the social bo</a:t>
            </a:r>
          </a:p>
          <a:p>
            <a:pPr>
              <a:spcBef>
                <a:spcPts val="600"/>
              </a:spcBef>
              <a:spcAft>
                <a:spcPts val="200"/>
              </a:spcAft>
            </a:pPr>
            <a:r>
              <a:rPr sz="1200" b="1">
                <a:solidFill>
                  <a:srgbClr val="1A1A2E"/>
                </a:solidFill>
              </a:rPr>
              <a:t>Content Format Optimization: </a:t>
            </a:r>
            <a:r>
              <a:rPr sz="1200">
                <a:solidFill>
                  <a:srgbClr val="333333"/>
                </a:solidFill>
              </a:rPr>
              <a:t>Format: Long-form YouTube 'mini-documentary', Neural Pathway Served: Default Mode Network (DMN). Allows for deep narrative transportation, immersing the viewer in the 'hero's journey' of the book's cr</a:t>
            </a:r>
          </a:p>
          <a:p>
            <a:pPr>
              <a:spcBef>
                <a:spcPts val="600"/>
              </a:spcBef>
              <a:spcAft>
                <a:spcPts val="200"/>
              </a:spcAft>
            </a:pPr>
            <a:r>
              <a:rPr sz="1200" b="1">
                <a:solidFill>
                  <a:srgbClr val="1A1A2E"/>
                </a:solidFill>
              </a:rPr>
              <a:t>Content Format Optimization: </a:t>
            </a:r>
            <a:r>
              <a:rPr sz="1200">
                <a:solidFill>
                  <a:srgbClr val="333333"/>
                </a:solidFill>
              </a:rPr>
              <a:t>Format: Reddit AMA on r/FinalSpace, Neural Pathway Served: Reciprocity &amp; In-Group Validation. By giving his time and honest answers, Olan triggers reciprocity and reinforces his status as an authentic</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Tactical Implications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Timing Frequency &gt; Optimal Exposure Frequency: </a:t>
            </a:r>
            <a:r>
              <a:rPr sz="1200">
                <a:solidFill>
                  <a:srgbClr val="333333"/>
                </a:solidFill>
              </a:rPr>
              <a:t>High frequency in short bursts leading up to on-sale dates for each city. A constant, low-level drumbeat is less effective than concentrated 'event' moments.</a:t>
            </a:r>
          </a:p>
          <a:p>
            <a:pPr>
              <a:spcBef>
                <a:spcPts val="600"/>
              </a:spcBef>
              <a:spcAft>
                <a:spcPts val="200"/>
              </a:spcAft>
            </a:pPr>
            <a:r>
              <a:rPr sz="1200" b="1">
                <a:solidFill>
                  <a:srgbClr val="1A1A2E"/>
                </a:solidFill>
              </a:rPr>
              <a:t>Timing Frequency &gt; Reinforcement Schedule: </a:t>
            </a:r>
            <a:r>
              <a:rPr sz="1200">
                <a:solidFill>
                  <a:srgbClr val="333333"/>
                </a:solidFill>
              </a:rPr>
              <a:t>Variable Ratio Reinforcement. Announce tour cities or special guests unpredictably. Release small batches of tickets. This keeps the dopamine system engaged and encourages constant checking of social </a:t>
            </a:r>
          </a:p>
          <a:p>
            <a:pPr>
              <a:spcBef>
                <a:spcPts val="600"/>
              </a:spcBef>
              <a:spcAft>
                <a:spcPts val="200"/>
              </a:spcAft>
            </a:pPr>
            <a:r>
              <a:rPr sz="1200" b="1">
                <a:solidFill>
                  <a:srgbClr val="1A1A2E"/>
                </a:solidFill>
              </a:rPr>
              <a:t>Timing Frequency &gt; Habituation Risk Mitigation: </a:t>
            </a:r>
            <a:r>
              <a:rPr sz="1200">
                <a:solidFill>
                  <a:srgbClr val="333333"/>
                </a:solidFill>
              </a:rPr>
              <a:t>Focus each communication burst on a new piece of information (a new city, a sneak peek of art, a piece of exclusive merch) to avoid message fatigue. Olan's personal and varied communication style is a</a:t>
            </a:r>
          </a:p>
          <a:p>
            <a:pPr>
              <a:spcBef>
                <a:spcPts val="600"/>
              </a:spcBef>
              <a:spcAft>
                <a:spcPts val="200"/>
              </a:spcAft>
            </a:pPr>
            <a:r>
              <a:rPr sz="1200" b="1">
                <a:solidFill>
                  <a:srgbClr val="1A1A2E"/>
                </a:solidFill>
              </a:rPr>
              <a:t>Sensory Triggers &gt; Visual: </a:t>
            </a:r>
            <a:r>
              <a:rPr sz="1200">
                <a:solidFill>
                  <a:srgbClr val="333333"/>
                </a:solidFill>
              </a:rPr>
              <a:t>Juxtapose dark, epic art from the graphic novel (signaling the stakes) with warm, authentic photos/videos of Olan and happy fans (signaling community and trust). The physical size and weight of the bo</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Counter Arguments Limitations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Framework Limitations: </a:t>
            </a:r>
            <a:r>
              <a:rPr sz="1200">
                <a:solidFill>
                  <a:srgbClr val="333333"/>
                </a:solidFill>
              </a:rPr>
              <a:t>This framework is highly specific to properties with a passionate, pre-existing fanbase that has experienced a collective 'loss.' It is not generalizable to new product launches.</a:t>
            </a:r>
          </a:p>
          <a:p>
            <a:pPr>
              <a:spcBef>
                <a:spcPts val="600"/>
              </a:spcBef>
              <a:spcAft>
                <a:spcPts val="200"/>
              </a:spcAft>
            </a:pPr>
            <a:r>
              <a:rPr sz="1200" b="1">
                <a:solidFill>
                  <a:srgbClr val="1A1A2E"/>
                </a:solidFill>
              </a:rPr>
              <a:t>Framework Limitations: </a:t>
            </a:r>
            <a:r>
              <a:rPr sz="1200">
                <a:solidFill>
                  <a:srgbClr val="333333"/>
                </a:solidFill>
              </a:rPr>
              <a:t>It assumes a high degree of emotional investment that may not be uniform across the entire fanbase, potentially overestimating the addressable market for a premium-priced event.</a:t>
            </a:r>
          </a:p>
          <a:p>
            <a:pPr>
              <a:spcBef>
                <a:spcPts val="600"/>
              </a:spcBef>
              <a:spcAft>
                <a:spcPts val="200"/>
              </a:spcAft>
            </a:pPr>
            <a:r>
              <a:rPr sz="1200" b="1">
                <a:solidFill>
                  <a:srgbClr val="1A1A2E"/>
                </a:solidFill>
              </a:rPr>
              <a:t>Weaker Evidence Areas: </a:t>
            </a:r>
            <a:r>
              <a:rPr sz="1200">
                <a:solidFill>
                  <a:srgbClr val="333333"/>
                </a:solidFill>
              </a:rPr>
              <a:t>The direct one-to-one mapping of a specific marketing tactic to a specific neurotransmitter release (e.g., 'this ad will release oxytocin') is an oversimplification. These are complex, multi-faceted neurological events.</a:t>
            </a:r>
          </a:p>
          <a:p>
            <a:pPr>
              <a:spcBef>
                <a:spcPts val="600"/>
              </a:spcBef>
              <a:spcAft>
                <a:spcPts val="200"/>
              </a:spcAft>
            </a:pPr>
            <a:r>
              <a:rPr sz="1200" b="1">
                <a:solidFill>
                  <a:srgbClr val="1A1A2E"/>
                </a:solidFill>
              </a:rPr>
              <a:t>Weaker Evidence Areas: </a:t>
            </a:r>
            <a:r>
              <a:rPr sz="1200">
                <a:solidFill>
                  <a:srgbClr val="333333"/>
                </a:solidFill>
              </a:rPr>
              <a:t>While informational cascades are a robust theory, predicting their exact trigger point and magnitude in a specific online community is probabilistic, not deterministic.</a:t>
            </a:r>
          </a:p>
          <a:p>
            <a:pPr>
              <a:spcBef>
                <a:spcPts val="600"/>
              </a:spcBef>
              <a:spcAft>
                <a:spcPts val="200"/>
              </a:spcAft>
            </a:pPr>
            <a:r>
              <a:rPr sz="1200" b="1">
                <a:solidFill>
                  <a:srgbClr val="1A1A2E"/>
                </a:solidFill>
              </a:rPr>
              <a:t>Alternative Frameworks: </a:t>
            </a:r>
            <a:r>
              <a:rPr sz="1200">
                <a:solidFill>
                  <a:srgbClr val="333333"/>
                </a:solidFill>
              </a:rPr>
              <a:t>Framework: Social Identity Theory as a Primary Driver, How It Differs: This view would posit that the main driver is not narrative closure, but the desire to reinforce one's identity as a 'Fantrexian.</a:t>
            </a:r>
          </a:p>
          <a:p>
            <a:pPr>
              <a:spcBef>
                <a:spcPts val="600"/>
              </a:spcBef>
              <a:spcAft>
                <a:spcPts val="200"/>
              </a:spcAft>
            </a:pPr>
            <a:r>
              <a:rPr sz="1200" b="1">
                <a:solidFill>
                  <a:srgbClr val="1A1A2E"/>
                </a:solidFill>
              </a:rPr>
              <a:t>Ethical Considerations: </a:t>
            </a:r>
            <a:r>
              <a:rPr sz="1200">
                <a:solidFill>
                  <a:srgbClr val="333333"/>
                </a:solidFill>
              </a:rPr>
              <a:t>The framework intentionally leverages the real emotional pain and frustration fans felt from the show's cancellation. This must be done with genuine empathy and the goal of providing a satisfying, cathartic resolution, not cynical exploitation.</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Behavioral Framework — Counter Arguments Limitations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Ethical Considerations: </a:t>
            </a:r>
            <a:r>
              <a:rPr sz="1200">
                <a:solidFill>
                  <a:srgbClr val="333333"/>
                </a:solidFill>
              </a:rPr>
              <a:t>Using FOMO and urgency tactics, even if based on real scarcity, can create financial stress for fans. Communication should be respectful of this, framing the event as a celebration for those who can attend, without shaming those who cannot.</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Carolyn</a:t>
            </a:r>
          </a:p>
          <a:p>
            <a:pPr algn="ctr"/>
            <a:r>
              <a:rPr sz="2800" b="1">
                <a:solidFill>
                  <a:srgbClr val="FFFFFF"/>
                </a:solidFill>
              </a:rPr>
              <a:t>Audience Segmentation &amp; Psychometrics</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Audience Segments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Audience Segments: </a:t>
            </a:r>
            <a:r>
              <a:rPr sz="1200">
                <a:solidFill>
                  <a:srgbClr val="333333"/>
                </a:solidFill>
              </a:rPr>
              <a:t>Segment Name: The Fantrexian Remnant, Size Estimate: 50,000 - 150,000 (Based on 52k subreddit members and wider social reach, representing the core, highly-invested fanbase)., One Line Description: A deeply loyal fan seeking emotional closure for a b</a:t>
            </a:r>
          </a:p>
          <a:p>
            <a:pPr>
              <a:spcBef>
                <a:spcPts val="600"/>
              </a:spcBef>
              <a:spcAft>
                <a:spcPts val="200"/>
              </a:spcAft>
            </a:pPr>
            <a:r>
              <a:rPr sz="1200" b="1">
                <a:solidFill>
                  <a:srgbClr val="1A1A2E"/>
                </a:solidFill>
              </a:rPr>
              <a:t>Audience Segments: </a:t>
            </a:r>
            <a:r>
              <a:rPr sz="1200">
                <a:solidFill>
                  <a:srgbClr val="333333"/>
                </a:solidFill>
              </a:rPr>
              <a:t>Segment Name: The Creator Champions, Size Estimate: 250,000 - 750,000 (A subset of Olan Rogers' 1M+ YouTube subscribers who are invested in the creator economy narrative)., One Line Description: A follower of creator culture who supports independent </a:t>
            </a:r>
          </a:p>
          <a:p>
            <a:pPr>
              <a:spcBef>
                <a:spcPts val="600"/>
              </a:spcBef>
              <a:spcAft>
                <a:spcPts val="200"/>
              </a:spcAft>
            </a:pPr>
            <a:r>
              <a:rPr sz="1200" b="1">
                <a:solidFill>
                  <a:srgbClr val="1A1A2E"/>
                </a:solidFill>
              </a:rPr>
              <a:t>Audience Segments: </a:t>
            </a:r>
            <a:r>
              <a:rPr sz="1200">
                <a:solidFill>
                  <a:srgbClr val="333333"/>
                </a:solidFill>
              </a:rPr>
              <a:t>Segment Name: The Canon Collectors, Size Estimate: 10,000 - 30,000 (A niche segment within the broader graphic novel market that can be reached through targeted channels)., One Line Description: A discerning consumer of graphic novels who values crea</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Prioritization Matrix</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Prioritization Matrix: </a:t>
            </a:r>
            <a:r>
              <a:rPr sz="1200">
                <a:solidFill>
                  <a:srgbClr val="333333"/>
                </a:solidFill>
              </a:rPr>
              <a:t>Rank: 1, Segment Name: The Fantrexian Remnant, Addressable Size: Niche but potent (50k-150k), Acquisition Cost: low, Lifetime Value Signal: high, Viral Coefficient: high, Strategic Value: Core Audience. They provide the initial sales velocity and soc</a:t>
            </a:r>
          </a:p>
          <a:p>
            <a:pPr>
              <a:spcBef>
                <a:spcPts val="600"/>
              </a:spcBef>
              <a:spcAft>
                <a:spcPts val="200"/>
              </a:spcAft>
            </a:pPr>
            <a:r>
              <a:rPr sz="1200" b="1">
                <a:solidFill>
                  <a:srgbClr val="1A1A2E"/>
                </a:solidFill>
              </a:rPr>
              <a:t>Prioritization Matrix: </a:t>
            </a:r>
            <a:r>
              <a:rPr sz="1200">
                <a:solidFill>
                  <a:srgbClr val="333333"/>
                </a:solidFill>
              </a:rPr>
              <a:t>Rank: 2, Segment Name: The Creator Champions, Addressable Size: Large (250k-750k), Acquisition Cost: low, Lifetime Value Signal: moderate, Viral Coefficient: moderate, Strategic Value: Audience Expansion. They amplify the message beyond the core fand</a:t>
            </a:r>
          </a:p>
          <a:p>
            <a:pPr>
              <a:spcBef>
                <a:spcPts val="600"/>
              </a:spcBef>
              <a:spcAft>
                <a:spcPts val="200"/>
              </a:spcAft>
            </a:pPr>
            <a:r>
              <a:rPr sz="1200" b="1">
                <a:solidFill>
                  <a:srgbClr val="1A1A2E"/>
                </a:solidFill>
              </a:rPr>
              <a:t>Prioritization Matrix: </a:t>
            </a:r>
            <a:r>
              <a:rPr sz="1200">
                <a:solidFill>
                  <a:srgbClr val="333333"/>
                </a:solidFill>
              </a:rPr>
              <a:t>Rank: 3, Segment Name: The Canon Collectors, Addressable Size: Niche (10k-30k), Acquisition Cost: high, Lifetime Value Signal: low, Viral Coefficient: low, Strategic Value: Prestige &amp; Credibility. Their purchase validates the graphic novel as a legit</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Cross Segment Dynamics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Influence Chains: </a:t>
            </a:r>
            <a:r>
              <a:rPr sz="1200">
                <a:solidFill>
                  <a:srgbClr val="333333"/>
                </a:solidFill>
              </a:rPr>
              <a:t>Fantrexian Remnant provides initial sales and passionate testimonials -&gt; This activity is seen by Creator Champions, who interpret it as a creator worth supporting -&gt; The combined sales velocity and media buzz around the 'indie success story' puts the book on the radar of Canon Collectors, who now s</a:t>
            </a:r>
          </a:p>
          <a:p>
            <a:pPr>
              <a:spcBef>
                <a:spcPts val="600"/>
              </a:spcBef>
              <a:spcAft>
                <a:spcPts val="200"/>
              </a:spcAft>
            </a:pPr>
            <a:r>
              <a:rPr sz="1200" b="1">
                <a:solidFill>
                  <a:srgbClr val="1A1A2E"/>
                </a:solidFill>
              </a:rPr>
              <a:t>Segment Conflicts: </a:t>
            </a:r>
            <a:r>
              <a:rPr sz="1200">
                <a:solidFill>
                  <a:srgbClr val="333333"/>
                </a:solidFill>
              </a:rPr>
              <a:t>Messaging that is too focused on the emotional, fan-centric closure (for Fantrexians) may alienate the more critical, aesthetically-driven Canon Collectors.</a:t>
            </a:r>
          </a:p>
          <a:p>
            <a:pPr>
              <a:spcBef>
                <a:spcPts val="600"/>
              </a:spcBef>
              <a:spcAft>
                <a:spcPts val="200"/>
              </a:spcAft>
            </a:pPr>
            <a:r>
              <a:rPr sz="1200" b="1">
                <a:solidFill>
                  <a:srgbClr val="1A1A2E"/>
                </a:solidFill>
              </a:rPr>
              <a:t>Segment Conflicts: </a:t>
            </a:r>
            <a:r>
              <a:rPr sz="1200">
                <a:solidFill>
                  <a:srgbClr val="333333"/>
                </a:solidFill>
              </a:rPr>
              <a:t>A highly polished, 'prestige' marketing campaign aimed at Canon Collectors could feel inauthentic and corporate to both the Fantrexians and Creator Champions.</a:t>
            </a:r>
          </a:p>
          <a:p>
            <a:pPr>
              <a:spcBef>
                <a:spcPts val="600"/>
              </a:spcBef>
              <a:spcAft>
                <a:spcPts val="200"/>
              </a:spcAft>
            </a:pPr>
            <a:r>
              <a:rPr sz="1200" b="1">
                <a:solidFill>
                  <a:srgbClr val="1A1A2E"/>
                </a:solidFill>
              </a:rPr>
              <a:t>Optimal Acquisition Sequence: </a:t>
            </a:r>
            <a:r>
              <a:rPr sz="1200">
                <a:solidFill>
                  <a:srgbClr val="333333"/>
                </a:solidFill>
              </a:rPr>
              <a:t>Step: 1, Segment: The Fantrexian Remnant, Unlocks: Provides the critical mass of social proof and sales velocity needed to make the project look like a success story.</a:t>
            </a:r>
          </a:p>
          <a:p>
            <a:pPr>
              <a:spcBef>
                <a:spcPts val="600"/>
              </a:spcBef>
              <a:spcAft>
                <a:spcPts val="200"/>
              </a:spcAft>
            </a:pPr>
            <a:r>
              <a:rPr sz="1200" b="1">
                <a:solidFill>
                  <a:srgbClr val="1A1A2E"/>
                </a:solidFill>
              </a:rPr>
              <a:t>Optimal Acquisition Sequence: </a:t>
            </a:r>
            <a:r>
              <a:rPr sz="1200">
                <a:solidFill>
                  <a:srgbClr val="333333"/>
                </a:solidFill>
              </a:rPr>
              <a:t>Step: 2, Segment: The Creator Champions, Unlocks: Amplifies the 'success story' to a broader audience, generating wider media interest and validating Olan Rogers' personal brand.</a:t>
            </a:r>
          </a:p>
          <a:p>
            <a:pPr>
              <a:spcBef>
                <a:spcPts val="600"/>
              </a:spcBef>
              <a:spcAft>
                <a:spcPts val="200"/>
              </a:spcAft>
            </a:pPr>
            <a:r>
              <a:rPr sz="1200" b="1">
                <a:solidFill>
                  <a:srgbClr val="1A1A2E"/>
                </a:solidFill>
              </a:rPr>
              <a:t>Optimal Acquisition Sequence: </a:t>
            </a:r>
            <a:r>
              <a:rPr sz="1200">
                <a:solidFill>
                  <a:srgbClr val="333333"/>
                </a:solidFill>
              </a:rPr>
              <a:t>Step: 3, Segment: The Canon Collectors, Unlocks: Captures a long-tail, high-value market segment that is attracted by the established cultural relevance and proven demand.</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Product Brief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People: </a:t>
            </a:r>
            <a:r>
              <a:rPr sz="1200">
                <a:solidFill>
                  <a:srgbClr val="333333"/>
                </a:solidFill>
              </a:rPr>
              <a:t>Forrester Kane</a:t>
            </a:r>
          </a:p>
          <a:p>
            <a:pPr>
              <a:spcBef>
                <a:spcPts val="600"/>
              </a:spcBef>
              <a:spcAft>
                <a:spcPts val="200"/>
              </a:spcAft>
            </a:pPr>
            <a:r>
              <a:rPr sz="1200" b="1">
                <a:solidFill>
                  <a:srgbClr val="1A1A2E"/>
                </a:solidFill>
              </a:rPr>
              <a:t>Key People: </a:t>
            </a:r>
            <a:r>
              <a:rPr sz="1200">
                <a:solidFill>
                  <a:srgbClr val="333333"/>
                </a:solidFill>
              </a:rPr>
              <a:t>Isaac Pope</a:t>
            </a:r>
          </a:p>
          <a:p>
            <a:pPr>
              <a:spcBef>
                <a:spcPts val="600"/>
              </a:spcBef>
              <a:spcAft>
                <a:spcPts val="200"/>
              </a:spcAft>
            </a:pPr>
            <a:r>
              <a:rPr sz="1200" b="1">
                <a:solidFill>
                  <a:srgbClr val="1A1A2E"/>
                </a:solidFill>
              </a:rPr>
              <a:t>Key People: </a:t>
            </a:r>
            <a:r>
              <a:rPr sz="1200">
                <a:solidFill>
                  <a:srgbClr val="333333"/>
                </a:solidFill>
              </a:rPr>
              <a:t>Elliot Stivers</a:t>
            </a:r>
          </a:p>
          <a:p>
            <a:pPr>
              <a:spcBef>
                <a:spcPts val="600"/>
              </a:spcBef>
              <a:spcAft>
                <a:spcPts val="200"/>
              </a:spcAft>
            </a:pPr>
            <a:r>
              <a:rPr sz="1200" b="1">
                <a:solidFill>
                  <a:srgbClr val="1A1A2E"/>
                </a:solidFill>
              </a:rPr>
              <a:t>Release Timeline &gt; Tv Show Premiere: </a:t>
            </a:r>
            <a:r>
              <a:rPr sz="1200">
                <a:solidFill>
                  <a:srgbClr val="333333"/>
                </a:solidFill>
              </a:rPr>
              <a:t>February 26, 2018 (TBS)</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Persona Cards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Persona Cards: </a:t>
            </a:r>
            <a:r>
              <a:rPr sz="1200">
                <a:solidFill>
                  <a:srgbClr val="333333"/>
                </a:solidFill>
              </a:rPr>
              <a:t>Segment Name: The Fantrexian Remnant, Persona Name: Chloe, Age Range: 24-32, Life Situation: Works as a graphic designer, lives in a city apartment with a roommate. Spends her free time on Discord servers and co-op video games. 'Final Space' was the </a:t>
            </a:r>
          </a:p>
          <a:p>
            <a:pPr>
              <a:spcBef>
                <a:spcPts val="600"/>
              </a:spcBef>
              <a:spcAft>
                <a:spcPts val="200"/>
              </a:spcAft>
            </a:pPr>
            <a:r>
              <a:rPr sz="1200" b="1">
                <a:solidFill>
                  <a:srgbClr val="1A1A2E"/>
                </a:solidFill>
              </a:rPr>
              <a:t>Persona Cards: </a:t>
            </a:r>
            <a:r>
              <a:rPr sz="1200">
                <a:solidFill>
                  <a:srgbClr val="333333"/>
                </a:solidFill>
              </a:rPr>
              <a:t>Segment Name: The Creator Champions, Persona Name: Marcus, Age Range: 28-40, Life Situation: A software developer who runs a small side-hustle creating educational content on YouTube. He's fascinated by the creator economy and listens to business pod</a:t>
            </a:r>
          </a:p>
          <a:p>
            <a:pPr>
              <a:spcBef>
                <a:spcPts val="600"/>
              </a:spcBef>
              <a:spcAft>
                <a:spcPts val="200"/>
              </a:spcAft>
            </a:pPr>
            <a:r>
              <a:rPr sz="1200" b="1">
                <a:solidFill>
                  <a:srgbClr val="1A1A2E"/>
                </a:solidFill>
              </a:rPr>
              <a:t>Persona Cards: </a:t>
            </a:r>
            <a:r>
              <a:rPr sz="1200">
                <a:solidFill>
                  <a:srgbClr val="333333"/>
                </a:solidFill>
              </a:rPr>
              <a:t>Segment Name: The Canon Collectors, Persona Name: Elias, Age Range: 45-60, Life Situation: An architect with a passion for print design and illustration. His home office has floor-to-ceiling shelves filled with meticulously organized art books and de</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Measurement Recommendations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Trackable Psychometric Signals: </a:t>
            </a:r>
            <a:r>
              <a:rPr sz="1200">
                <a:solidFill>
                  <a:srgbClr val="333333"/>
                </a:solidFill>
              </a:rPr>
              <a:t>Sentiment analysis on social media, tracking the frequency of Moral Foundations keywords like 'loyalty,' 'betrayal,' 'fairness,' and 'justice'.</a:t>
            </a:r>
          </a:p>
          <a:p>
            <a:pPr>
              <a:spcBef>
                <a:spcPts val="600"/>
              </a:spcBef>
              <a:spcAft>
                <a:spcPts val="200"/>
              </a:spcAft>
            </a:pPr>
            <a:r>
              <a:rPr sz="1200" b="1">
                <a:solidFill>
                  <a:srgbClr val="1A1A2E"/>
                </a:solidFill>
              </a:rPr>
              <a:t>Trackable Psychometric Signals: </a:t>
            </a:r>
            <a:r>
              <a:rPr sz="1200">
                <a:solidFill>
                  <a:srgbClr val="333333"/>
                </a:solidFill>
              </a:rPr>
              <a:t>Engagement rates on ad copy framed with Prevention focus ('Don't miss out') vs. Promotion focus ('Experience the epic story').</a:t>
            </a:r>
          </a:p>
          <a:p>
            <a:pPr>
              <a:spcBef>
                <a:spcPts val="600"/>
              </a:spcBef>
              <a:spcAft>
                <a:spcPts val="200"/>
              </a:spcAft>
            </a:pPr>
            <a:r>
              <a:rPr sz="1200" b="1">
                <a:solidFill>
                  <a:srgbClr val="1A1A2E"/>
                </a:solidFill>
              </a:rPr>
              <a:t>Trackable Psychometric Signals: </a:t>
            </a:r>
            <a:r>
              <a:rPr sz="1200">
                <a:solidFill>
                  <a:srgbClr val="333333"/>
                </a:solidFill>
              </a:rPr>
              <a:t>Post-purchase survey questions to map buyers to VALS segments (e.g., asking about primary motivations for attending).</a:t>
            </a:r>
          </a:p>
          <a:p>
            <a:pPr>
              <a:spcBef>
                <a:spcPts val="600"/>
              </a:spcBef>
              <a:spcAft>
                <a:spcPts val="200"/>
              </a:spcAft>
            </a:pPr>
            <a:r>
              <a:rPr sz="1200" b="1">
                <a:solidFill>
                  <a:srgbClr val="1A1A2E"/>
                </a:solidFill>
              </a:rPr>
              <a:t>Trackable Psychometric Signals: </a:t>
            </a:r>
            <a:r>
              <a:rPr sz="1200">
                <a:solidFill>
                  <a:srgbClr val="333333"/>
                </a:solidFill>
              </a:rPr>
              <a:t>Click-through rates from different referral sources (e.g., r/FinalSpace vs. a tech podcast) to validate segment behavior.</a:t>
            </a:r>
          </a:p>
          <a:p>
            <a:pPr>
              <a:spcBef>
                <a:spcPts val="600"/>
              </a:spcBef>
              <a:spcAft>
                <a:spcPts val="200"/>
              </a:spcAft>
            </a:pPr>
            <a:r>
              <a:rPr sz="1200" b="1">
                <a:solidFill>
                  <a:srgbClr val="1A1A2E"/>
                </a:solidFill>
              </a:rPr>
              <a:t>Ab Test Designs: </a:t>
            </a:r>
            <a:r>
              <a:rPr sz="1200">
                <a:solidFill>
                  <a:srgbClr val="333333"/>
                </a:solidFill>
              </a:rPr>
              <a:t>Hypothesis: For the 'Fantrexian Remnant' segment, ad copy leveraging loss aversion and community (Prevention focus) will have a significantly higher conversion rate than copy focused on the epic story</a:t>
            </a:r>
          </a:p>
          <a:p>
            <a:pPr>
              <a:spcBef>
                <a:spcPts val="600"/>
              </a:spcBef>
              <a:spcAft>
                <a:spcPts val="200"/>
              </a:spcAft>
            </a:pPr>
            <a:r>
              <a:rPr sz="1200" b="1">
                <a:solidFill>
                  <a:srgbClr val="1A1A2E"/>
                </a:solidFill>
              </a:rPr>
              <a:t>Ab Test Designs: </a:t>
            </a:r>
            <a:r>
              <a:rPr sz="1200">
                <a:solidFill>
                  <a:srgbClr val="333333"/>
                </a:solidFill>
              </a:rPr>
              <a:t>Hypothesis: For Olan Rogers' general YouTube audience, an email campaign framed around supporting creator independence will drive more ticket sales than a campaign framed around the 'Final Space' stor</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Audience Segmentation &amp; Psychometrics — Measurement Recommendations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Kpis Per Segment: </a:t>
            </a:r>
            <a:r>
              <a:rPr sz="1200">
                <a:solidFill>
                  <a:srgbClr val="333333"/>
                </a:solidFill>
              </a:rPr>
              <a:t>Segment: The Fantrexian Remnant, Primary Kpi: Ticket Conversion Rate</a:t>
            </a:r>
          </a:p>
          <a:p>
            <a:pPr>
              <a:spcBef>
                <a:spcPts val="600"/>
              </a:spcBef>
              <a:spcAft>
                <a:spcPts val="200"/>
              </a:spcAft>
            </a:pPr>
            <a:r>
              <a:rPr sz="1200" b="1">
                <a:solidFill>
                  <a:srgbClr val="1A1A2E"/>
                </a:solidFill>
              </a:rPr>
              <a:t>Kpis Per Segment: </a:t>
            </a:r>
            <a:r>
              <a:rPr sz="1200">
                <a:solidFill>
                  <a:srgbClr val="333333"/>
                </a:solidFill>
              </a:rPr>
              <a:t>Segment: The Creator Champions, Primary Kpi: Click-Through Rate from non-Final Space content</a:t>
            </a:r>
          </a:p>
          <a:p>
            <a:pPr>
              <a:spcBef>
                <a:spcPts val="600"/>
              </a:spcBef>
              <a:spcAft>
                <a:spcPts val="200"/>
              </a:spcAft>
            </a:pPr>
            <a:r>
              <a:rPr sz="1200" b="1">
                <a:solidFill>
                  <a:srgbClr val="1A1A2E"/>
                </a:solidFill>
              </a:rPr>
              <a:t>Kpis Per Segment: </a:t>
            </a:r>
            <a:r>
              <a:rPr sz="1200">
                <a:solidFill>
                  <a:srgbClr val="333333"/>
                </a:solidFill>
              </a:rPr>
              <a:t>Segment: The Canon Collectors, Primary Kpi: Conversion Rate from targeted comic/art communities</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David</a:t>
            </a:r>
          </a:p>
          <a:p>
            <a:pPr algn="ctr"/>
            <a:r>
              <a:rPr sz="2800" b="1">
                <a:solidFill>
                  <a:srgbClr val="FFFFFF"/>
                </a:solidFill>
              </a:rPr>
              <a:t>Competitive Landscape</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Competitor Map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Direct Competitors: </a:t>
            </a:r>
            <a:r>
              <a:rPr sz="1200">
                <a:solidFill>
                  <a:srgbClr val="333333"/>
                </a:solidFill>
              </a:rPr>
              <a:t>Name: Critical Role Live Shows, Why Listed: Creator-led, premium live events with deeply engaged fandoms, high ticket prices, and often in unique venues, directly competing for fan discretionary incom</a:t>
            </a:r>
          </a:p>
          <a:p>
            <a:pPr>
              <a:spcBef>
                <a:spcPts val="600"/>
              </a:spcBef>
              <a:spcAft>
                <a:spcPts val="200"/>
              </a:spcAft>
            </a:pPr>
            <a:r>
              <a:rPr sz="1200" b="1">
                <a:solidFill>
                  <a:srgbClr val="1A1A2E"/>
                </a:solidFill>
              </a:rPr>
              <a:t>Direct Competitors: </a:t>
            </a:r>
            <a:r>
              <a:rPr sz="1200">
                <a:solidFill>
                  <a:srgbClr val="333333"/>
                </a:solidFill>
              </a:rPr>
              <a:t>Name: Fathom Events (Specific Anime/Pop Culture Screenings), Why Listed: Utilizes cinema venues for niche content, appealing to specific fandoms, directly relevant to our venue strategy with Regal Cin</a:t>
            </a:r>
          </a:p>
          <a:p>
            <a:pPr>
              <a:spcBef>
                <a:spcPts val="600"/>
              </a:spcBef>
              <a:spcAft>
                <a:spcPts val="200"/>
              </a:spcAft>
            </a:pPr>
            <a:r>
              <a:rPr sz="1200" b="1">
                <a:solidFill>
                  <a:srgbClr val="1A1A2E"/>
                </a:solidFill>
              </a:rPr>
              <a:t>Direct Competitors: </a:t>
            </a:r>
            <a:r>
              <a:rPr sz="1200">
                <a:solidFill>
                  <a:srgbClr val="333333"/>
                </a:solidFill>
              </a:rPr>
              <a:t>Name: Comic/Anime Conventions (e.g., San Diego Comic-Con, ECCC), Why Listed: Major events competing for fan attention, money, and direct creator interaction, offering a similar 'event' experience for </a:t>
            </a:r>
          </a:p>
          <a:p>
            <a:pPr>
              <a:spcBef>
                <a:spcPts val="600"/>
              </a:spcBef>
              <a:spcAft>
                <a:spcPts val="200"/>
              </a:spcAft>
            </a:pPr>
            <a:r>
              <a:rPr sz="1200" b="1">
                <a:solidFill>
                  <a:srgbClr val="1A1A2E"/>
                </a:solidFill>
              </a:rPr>
              <a:t>Direct Competitors: </a:t>
            </a:r>
            <a:r>
              <a:rPr sz="1200">
                <a:solidFill>
                  <a:srgbClr val="333333"/>
                </a:solidFill>
              </a:rPr>
              <a:t>Name: The Dragon Prince: Through the Moon (Graphic Novel), Why Listed: A graphic novel that continues the story of a popular animated series, directly competing for the 'canon collector' audience seek</a:t>
            </a:r>
          </a:p>
          <a:p>
            <a:pPr>
              <a:spcBef>
                <a:spcPts val="600"/>
              </a:spcBef>
              <a:spcAft>
                <a:spcPts val="200"/>
              </a:spcAft>
            </a:pPr>
            <a:r>
              <a:rPr sz="1200" b="1">
                <a:solidFill>
                  <a:srgbClr val="1A1A2E"/>
                </a:solidFill>
              </a:rPr>
              <a:t>Aspirational Examples: </a:t>
            </a:r>
            <a:r>
              <a:rPr sz="1200">
                <a:solidFill>
                  <a:srgbClr val="333333"/>
                </a:solidFill>
              </a:rPr>
              <a:t>Name: Critical Role Live Shows, Why Listed: Exemplary fan engagement, successful premium monetization of live events, and a strong, authentic direct connection between creators and their community., R</a:t>
            </a:r>
          </a:p>
          <a:p>
            <a:pPr>
              <a:spcBef>
                <a:spcPts val="600"/>
              </a:spcBef>
              <a:spcAft>
                <a:spcPts val="200"/>
              </a:spcAft>
            </a:pPr>
            <a:r>
              <a:rPr sz="1200" b="1">
                <a:solidFill>
                  <a:srgbClr val="1A1A2E"/>
                </a:solidFill>
              </a:rPr>
              <a:t>Aspirational Examples: </a:t>
            </a:r>
            <a:r>
              <a:rPr sz="1200">
                <a:solidFill>
                  <a:srgbClr val="333333"/>
                </a:solidFill>
              </a:rPr>
              <a:t>Name: Mystery Science Theater 3000 Live Tour, Why Listed: Successfully revived a beloved, niche, and previously cancelled franchise with live, touring events, demonstrating how to leverage nostalgia f</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Competitor Map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Aspirational Examples: </a:t>
            </a:r>
            <a:r>
              <a:rPr sz="1200">
                <a:solidFill>
                  <a:srgbClr val="333333"/>
                </a:solidFill>
              </a:rPr>
              <a:t>Name: Homestuck (Andrew Hussie), Why Listed: Demonstrated massive independent creator success in building and monetizing a passionate online community through unique content and direct fan interaction</a:t>
            </a:r>
          </a:p>
          <a:p>
            <a:pPr>
              <a:spcBef>
                <a:spcPts val="600"/>
              </a:spcBef>
              <a:spcAft>
                <a:spcPts val="200"/>
              </a:spcAft>
            </a:pPr>
            <a:r>
              <a:rPr sz="1200" b="1">
                <a:solidFill>
                  <a:srgbClr val="1A1A2E"/>
                </a:solidFill>
              </a:rPr>
              <a:t>Cautionary Examples: </a:t>
            </a:r>
            <a:r>
              <a:rPr sz="1200">
                <a:solidFill>
                  <a:srgbClr val="333333"/>
                </a:solidFill>
              </a:rPr>
              <a:t>Name: Veronica Mars Movie (Kickstarter), Why Listed: While successful, it highlights the challenges of managing fan expectations and the potential for backlash when reviving a beloved, fan-funded fran</a:t>
            </a:r>
          </a:p>
          <a:p>
            <a:pPr>
              <a:spcBef>
                <a:spcPts val="600"/>
              </a:spcBef>
              <a:spcAft>
                <a:spcPts val="200"/>
              </a:spcAft>
            </a:pPr>
            <a:r>
              <a:rPr sz="1200" b="1">
                <a:solidFill>
                  <a:srgbClr val="1A1A2E"/>
                </a:solidFill>
              </a:rPr>
              <a:t>Cautionary Examples: </a:t>
            </a:r>
            <a:r>
              <a:rPr sz="1200">
                <a:solidFill>
                  <a:srgbClr val="333333"/>
                </a:solidFill>
              </a:rPr>
              <a:t>Name: Failed Crowdfunded Media Projects, Why Listed: Many fan-funded projects with similar promises struggle with scope creep, delivery delays, or failing to meet quality expectations, leading to fan </a:t>
            </a:r>
          </a:p>
          <a:p>
            <a:pPr>
              <a:spcBef>
                <a:spcPts val="600"/>
              </a:spcBef>
              <a:spcAft>
                <a:spcPts val="200"/>
              </a:spcAft>
            </a:pPr>
            <a:r>
              <a:rPr sz="1200" b="1">
                <a:solidFill>
                  <a:srgbClr val="1A1A2E"/>
                </a:solidFill>
              </a:rPr>
              <a:t>Adjacent Players: </a:t>
            </a:r>
            <a:r>
              <a:rPr sz="1200">
                <a:solidFill>
                  <a:srgbClr val="333333"/>
                </a:solidFill>
              </a:rPr>
              <a:t>Name: Netflix/Hulu (other animated series), Why Listed: While not direct events, these streaming services compete for the same audience's entertainment time and loyalty, especially within the animated</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Deep Profiles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Deep Profiles: </a:t>
            </a:r>
            <a:r>
              <a:rPr sz="1200">
                <a:solidFill>
                  <a:srgbClr val="333333"/>
                </a:solidFill>
              </a:rPr>
              <a:t>Name: Critical Role Live Shows, Category: Direct Competitor, Aspirational Example, Target Audience: Dedicated D&amp;D players, fantasy enthusiasts, fans of voice acting, and individuals seeking shared, communal storytelling experiences., Audience Overlap</a:t>
            </a:r>
          </a:p>
          <a:p>
            <a:pPr>
              <a:spcBef>
                <a:spcPts val="600"/>
              </a:spcBef>
              <a:spcAft>
                <a:spcPts val="200"/>
              </a:spcAft>
            </a:pPr>
            <a:r>
              <a:rPr sz="1200" b="1">
                <a:solidFill>
                  <a:srgbClr val="1A1A2E"/>
                </a:solidFill>
              </a:rPr>
              <a:t>Deep Profiles: </a:t>
            </a:r>
            <a:r>
              <a:rPr sz="1200">
                <a:solidFill>
                  <a:srgbClr val="333333"/>
                </a:solidFill>
              </a:rPr>
              <a:t>Name: Mystery Science Theater 3000 Live Tour, Category: Aspirational Example, Target Audience: Gen X and older Millennials who grew up with the show, cult comedy fans, B-movie enthusiasts, and those seeking unique live entertainment., Audience Overla</a:t>
            </a:r>
          </a:p>
          <a:p>
            <a:pPr>
              <a:spcBef>
                <a:spcPts val="600"/>
              </a:spcBef>
              <a:spcAft>
                <a:spcPts val="200"/>
              </a:spcAft>
            </a:pPr>
            <a:r>
              <a:rPr sz="1200" b="1">
                <a:solidFill>
                  <a:srgbClr val="1A1A2E"/>
                </a:solidFill>
              </a:rPr>
              <a:t>Deep Profiles: </a:t>
            </a:r>
            <a:r>
              <a:rPr sz="1200">
                <a:solidFill>
                  <a:srgbClr val="333333"/>
                </a:solidFill>
              </a:rPr>
              <a:t>Name: Fathom Events, Category: Adjacent Player, Target Audience: Broad, but segmented by specific event content (e.g., anime fans, classic film lovers, opera enthusiasts, concert-goers, sports fans)., Audience Overlap With Us: Individuals willing to </a:t>
            </a:r>
          </a:p>
          <a:p>
            <a:pPr>
              <a:spcBef>
                <a:spcPts val="600"/>
              </a:spcBef>
              <a:spcAft>
                <a:spcPts val="200"/>
              </a:spcAft>
            </a:pPr>
            <a:r>
              <a:rPr sz="1200" b="1">
                <a:solidFill>
                  <a:srgbClr val="1A1A2E"/>
                </a:solidFill>
              </a:rPr>
              <a:t>Deep Profiles: </a:t>
            </a:r>
            <a:r>
              <a:rPr sz="1200">
                <a:solidFill>
                  <a:srgbClr val="333333"/>
                </a:solidFill>
              </a:rPr>
              <a:t>Name: Homestuck (Andrew Hussie), Category: Aspirational Example, Target Audience: Internet-savvy youth (teens to early 30s), fans of complex and meta-narratives, interactive fiction, unique art styles, and independent creators., Audience Overlap With</a:t>
            </a:r>
          </a:p>
          <a:p>
            <a:pPr>
              <a:spcBef>
                <a:spcPts val="600"/>
              </a:spcBef>
              <a:spcAft>
                <a:spcPts val="200"/>
              </a:spcAft>
            </a:pPr>
            <a:r>
              <a:rPr sz="1200" b="1">
                <a:solidFill>
                  <a:srgbClr val="1A1A2E"/>
                </a:solidFill>
              </a:rPr>
              <a:t>Deep Profiles: </a:t>
            </a:r>
            <a:r>
              <a:rPr sz="1200">
                <a:solidFill>
                  <a:srgbClr val="333333"/>
                </a:solidFill>
              </a:rPr>
              <a:t>Name: San Diego Comic-Con (SDCC), Category: Direct Competitor (Event), Adjacent Player, Target Audience: Broad spectrum of pop culture fans: comic book readers, movie buffs, TV series followers, gamers, cosplayers, collectors, and anyone seeking a la</a:t>
            </a:r>
          </a:p>
          <a:p>
            <a:pPr>
              <a:spcBef>
                <a:spcPts val="600"/>
              </a:spcBef>
              <a:spcAft>
                <a:spcPts val="200"/>
              </a:spcAft>
            </a:pPr>
            <a:r>
              <a:rPr sz="1200" b="1">
                <a:solidFill>
                  <a:srgbClr val="1A1A2E"/>
                </a:solidFill>
              </a:rPr>
              <a:t>Deep Profiles: </a:t>
            </a:r>
            <a:r>
              <a:rPr sz="1200">
                <a:solidFill>
                  <a:srgbClr val="333333"/>
                </a:solidFill>
              </a:rPr>
              <a:t>Name: The Dragon Prince: Through the Moon (Graphic Novel), Category: Direct Competitor, Adjacent Player, Target Audience: Fans of 'The Dragon Prince' animated series, YA fantasy readers, graphic novel collectors, and those seeking official story expa</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Synthesis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Synthesis: </a:t>
            </a:r>
            <a:r>
              <a:rPr sz="1200">
                <a:solidFill>
                  <a:srgbClr val="333333"/>
                </a:solidFill>
              </a:rPr>
              <a:t>Takeaway Type: love_this, Competitor: Critical Role Live Shows, Insight: Critical Role excels at cultivating an incredibly loyal and engaged community through consistent, high-quality, authentic creator-led content, effectively monetizing this loyalt</a:t>
            </a:r>
          </a:p>
          <a:p>
            <a:pPr>
              <a:spcBef>
                <a:spcPts val="600"/>
              </a:spcBef>
              <a:spcAft>
                <a:spcPts val="200"/>
              </a:spcAft>
            </a:pPr>
            <a:r>
              <a:rPr sz="1200" b="1">
                <a:solidFill>
                  <a:srgbClr val="1A1A2E"/>
                </a:solidFill>
              </a:rPr>
              <a:t>Synthesis: </a:t>
            </a:r>
            <a:r>
              <a:rPr sz="1200">
                <a:solidFill>
                  <a:srgbClr val="333333"/>
                </a:solidFill>
              </a:rPr>
              <a:t>Takeaway Type: why_it_hit, Competitor: Mystery Science Theater 3000 Live Tour, Insight: MST3K successfully leveraged deep nostalgia for a beloved, cancelled franchise by offering a unique live, interactive experience that honored the original while p</a:t>
            </a:r>
          </a:p>
          <a:p>
            <a:pPr>
              <a:spcBef>
                <a:spcPts val="600"/>
              </a:spcBef>
              <a:spcAft>
                <a:spcPts val="200"/>
              </a:spcAft>
            </a:pPr>
            <a:r>
              <a:rPr sz="1200" b="1">
                <a:solidFill>
                  <a:srgbClr val="1A1A2E"/>
                </a:solidFill>
              </a:rPr>
              <a:t>Synthesis: </a:t>
            </a:r>
            <a:r>
              <a:rPr sz="1200">
                <a:solidFill>
                  <a:srgbClr val="333333"/>
                </a:solidFill>
              </a:rPr>
              <a:t>Takeaway Type: why_it_hit, Competitor: Fathom Events, Insight: Fathom Events demonstrates the viability and market demand for alternative content in cinema venues by effectively reaching niche audiences and offering a shared, special viewing experien</a:t>
            </a:r>
          </a:p>
          <a:p>
            <a:pPr>
              <a:spcBef>
                <a:spcPts val="600"/>
              </a:spcBef>
              <a:spcAft>
                <a:spcPts val="200"/>
              </a:spcAft>
            </a:pPr>
            <a:r>
              <a:rPr sz="1200" b="1">
                <a:solidFill>
                  <a:srgbClr val="1A1A2E"/>
                </a:solidFill>
              </a:rPr>
              <a:t>Synthesis: </a:t>
            </a:r>
            <a:r>
              <a:rPr sz="1200">
                <a:solidFill>
                  <a:srgbClr val="333333"/>
                </a:solidFill>
              </a:rPr>
              <a:t>Takeaway Type: why_it_hit, Competitor: Homestuck (Andrew Hussie), Insight: Homestuck achieved massive success through organic community building, unique content, and a strong, direct relationship between the creator and the fanbase, leading to signif</a:t>
            </a:r>
          </a:p>
          <a:p>
            <a:pPr>
              <a:spcBef>
                <a:spcPts val="600"/>
              </a:spcBef>
              <a:spcAft>
                <a:spcPts val="200"/>
              </a:spcAft>
            </a:pPr>
            <a:r>
              <a:rPr sz="1200" b="1">
                <a:solidFill>
                  <a:srgbClr val="1A1A2E"/>
                </a:solidFill>
              </a:rPr>
              <a:t>Synthesis: </a:t>
            </a:r>
            <a:r>
              <a:rPr sz="1200">
                <a:solidFill>
                  <a:srgbClr val="333333"/>
                </a:solidFill>
              </a:rPr>
              <a:t>Takeaway Type: why_it_hit, Competitor: San Diego Comic-Con, Insight: SDCC's success lies in its ability to centralize exclusive content, creator access, and a massive communal celebration for diverse fandoms, creating a high-demand, high-value experi</a:t>
            </a:r>
          </a:p>
          <a:p>
            <a:pPr>
              <a:spcBef>
                <a:spcPts val="600"/>
              </a:spcBef>
              <a:spcAft>
                <a:spcPts val="200"/>
              </a:spcAft>
            </a:pPr>
            <a:r>
              <a:rPr sz="1200" b="1">
                <a:solidFill>
                  <a:srgbClr val="1A1A2E"/>
                </a:solidFill>
              </a:rPr>
              <a:t>Synthesis: </a:t>
            </a:r>
            <a:r>
              <a:rPr sz="1200">
                <a:solidFill>
                  <a:srgbClr val="333333"/>
                </a:solidFill>
              </a:rPr>
              <a:t>Takeaway Type: why_it_missed, Competitor: The Dragon Prince graphic novels, Insight: While successful, The Dragon Prince graphic novels, as a direct-to-print continuation, lack the 'event' aspect that drives premium pricing and communal engagement, r</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Synthesis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Synthesis: </a:t>
            </a:r>
            <a:r>
              <a:rPr sz="1200">
                <a:solidFill>
                  <a:srgbClr val="333333"/>
                </a:solidFill>
              </a:rPr>
              <a:t>Takeaway Type: white_space, Competitor: N/A, Insight: There's an unoccupied territory at the intersection of 'premium, creator-led live cinematic event' for a 'beloved, prematurely cancelled animated series' that offers 'narrative closure' and 'commu</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Positioning Recommendations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Recommended Position: </a:t>
            </a:r>
            <a:r>
              <a:rPr sz="1200">
                <a:solidFill>
                  <a:srgbClr val="333333"/>
                </a:solidFill>
              </a:rPr>
              <a:t>The definitive, creator-led cinematic send-off for 'Final Space' fans, offering long-awaited narrative closure and a premium communal celebration.</a:t>
            </a:r>
          </a:p>
          <a:p>
            <a:pPr>
              <a:spcBef>
                <a:spcPts val="600"/>
              </a:spcBef>
              <a:spcAft>
                <a:spcPts val="200"/>
              </a:spcAft>
            </a:pPr>
            <a:r>
              <a:rPr sz="1200" b="1">
                <a:solidFill>
                  <a:srgbClr val="1A1A2E"/>
                </a:solidFill>
              </a:rPr>
              <a:t>Credible Claims: </a:t>
            </a:r>
            <a:r>
              <a:rPr sz="1200">
                <a:solidFill>
                  <a:srgbClr val="333333"/>
                </a:solidFill>
              </a:rPr>
              <a:t>The only official conclusion to the 'Final Space' saga, delivered directly by creator Olan Rogers.</a:t>
            </a:r>
          </a:p>
          <a:p>
            <a:pPr>
              <a:spcBef>
                <a:spcPts val="600"/>
              </a:spcBef>
              <a:spcAft>
                <a:spcPts val="200"/>
              </a:spcAft>
            </a:pPr>
            <a:r>
              <a:rPr sz="1200" b="1">
                <a:solidFill>
                  <a:srgbClr val="1A1A2E"/>
                </a:solidFill>
              </a:rPr>
              <a:t>Credible Claims: </a:t>
            </a:r>
            <a:r>
              <a:rPr sz="1200">
                <a:solidFill>
                  <a:srgbClr val="333333"/>
                </a:solidFill>
              </a:rPr>
              <a:t>An immersive, premiere-style cinematic event, elevating the graphic novel experience to the big screen.</a:t>
            </a:r>
          </a:p>
          <a:p>
            <a:pPr>
              <a:spcBef>
                <a:spcPts val="600"/>
              </a:spcBef>
              <a:spcAft>
                <a:spcPts val="200"/>
              </a:spcAft>
            </a:pPr>
            <a:r>
              <a:rPr sz="1200" b="1">
                <a:solidFill>
                  <a:srgbClr val="1A1A2E"/>
                </a:solidFill>
              </a:rPr>
              <a:t>Credible Claims: </a:t>
            </a:r>
            <a:r>
              <a:rPr sz="1200">
                <a:solidFill>
                  <a:srgbClr val="333333"/>
                </a:solidFill>
              </a:rPr>
              <a:t>A unique opportunity for the Fantrexian community to gather, celebrate, and gain closure together.</a:t>
            </a:r>
          </a:p>
          <a:p>
            <a:pPr>
              <a:spcBef>
                <a:spcPts val="600"/>
              </a:spcBef>
              <a:spcAft>
                <a:spcPts val="200"/>
              </a:spcAft>
            </a:pPr>
            <a:r>
              <a:rPr sz="1200" b="1">
                <a:solidFill>
                  <a:srgbClr val="1A1A2E"/>
                </a:solidFill>
              </a:rPr>
              <a:t>Credible Claims: </a:t>
            </a:r>
            <a:r>
              <a:rPr sz="1200">
                <a:solidFill>
                  <a:srgbClr val="333333"/>
                </a:solidFill>
              </a:rPr>
              <a:t>A testament to independent creative vision, brought to life for the fans who demanded it.</a:t>
            </a:r>
          </a:p>
          <a:p>
            <a:pPr>
              <a:spcBef>
                <a:spcPts val="600"/>
              </a:spcBef>
              <a:spcAft>
                <a:spcPts val="200"/>
              </a:spcAft>
            </a:pPr>
            <a:r>
              <a:rPr sz="1200" b="1">
                <a:solidFill>
                  <a:srgbClr val="1A1A2E"/>
                </a:solidFill>
              </a:rPr>
              <a:t>Unclaimed Territory: </a:t>
            </a:r>
            <a:r>
              <a:rPr sz="1200">
                <a:solidFill>
                  <a:srgbClr val="333333"/>
                </a:solidFill>
              </a:rPr>
              <a:t>The intersection of 'emotional narrative closure' (for a cancelled series) + 'premium live cinematic event' + 'direct creator interaction' + 'graphic novel medium.' No other competitor offers this specific blend, making our offering uniquely compelling.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Existing Marketing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Social Accounts: </a:t>
            </a:r>
            <a:r>
              <a:rPr sz="1200">
                <a:solidFill>
                  <a:srgbClr val="333333"/>
                </a:solidFill>
              </a:rPr>
              <a:t>Platform: YouTube, Url: https://www.youtube.com/user/OlanRogers</a:t>
            </a:r>
          </a:p>
          <a:p>
            <a:pPr>
              <a:spcBef>
                <a:spcPts val="600"/>
              </a:spcBef>
              <a:spcAft>
                <a:spcPts val="200"/>
              </a:spcAft>
            </a:pPr>
            <a:r>
              <a:rPr sz="1200" b="1">
                <a:solidFill>
                  <a:srgbClr val="1A1A2E"/>
                </a:solidFill>
              </a:rPr>
              <a:t>Social Accounts: </a:t>
            </a:r>
            <a:r>
              <a:rPr sz="1200">
                <a:solidFill>
                  <a:srgbClr val="333333"/>
                </a:solidFill>
              </a:rPr>
              <a:t>Platform: Twitter/X, Url: https://twitter.com/olanrogers</a:t>
            </a:r>
          </a:p>
          <a:p>
            <a:pPr>
              <a:spcBef>
                <a:spcPts val="600"/>
              </a:spcBef>
              <a:spcAft>
                <a:spcPts val="200"/>
              </a:spcAft>
            </a:pPr>
            <a:r>
              <a:rPr sz="1200" b="1">
                <a:solidFill>
                  <a:srgbClr val="1A1A2E"/>
                </a:solidFill>
              </a:rPr>
              <a:t>Social Accounts: </a:t>
            </a:r>
            <a:r>
              <a:rPr sz="1200">
                <a:solidFill>
                  <a:srgbClr val="333333"/>
                </a:solidFill>
              </a:rPr>
              <a:t>Platform: Instagram, Url: https://www.instagram.com/olanrogers</a:t>
            </a:r>
          </a:p>
          <a:p>
            <a:pPr>
              <a:spcBef>
                <a:spcPts val="600"/>
              </a:spcBef>
              <a:spcAft>
                <a:spcPts val="200"/>
              </a:spcAft>
            </a:pPr>
            <a:r>
              <a:rPr sz="1200" b="1">
                <a:solidFill>
                  <a:srgbClr val="1A1A2E"/>
                </a:solidFill>
              </a:rPr>
              <a:t>Social Accounts: </a:t>
            </a:r>
            <a:r>
              <a:rPr sz="1200">
                <a:solidFill>
                  <a:srgbClr val="333333"/>
                </a:solidFill>
              </a:rPr>
              <a:t>Platform: Facebook, Url: https://www.facebook.com/olanrogersofficial</a:t>
            </a:r>
          </a:p>
          <a:p>
            <a:pPr>
              <a:spcBef>
                <a:spcPts val="600"/>
              </a:spcBef>
              <a:spcAft>
                <a:spcPts val="200"/>
              </a:spcAft>
            </a:pPr>
            <a:r>
              <a:rPr sz="1200" b="1">
                <a:solidFill>
                  <a:srgbClr val="1A1A2E"/>
                </a:solidFill>
              </a:rPr>
              <a:t>Social Accounts: </a:t>
            </a:r>
            <a:r>
              <a:rPr sz="1200">
                <a:solidFill>
                  <a:srgbClr val="333333"/>
                </a:solidFill>
              </a:rPr>
              <a:t>Platform: TikTok, Url: https://www.tiktok.com/@olanrogersofficial</a:t>
            </a:r>
          </a:p>
          <a:p>
            <a:pPr>
              <a:spcBef>
                <a:spcPts val="600"/>
              </a:spcBef>
              <a:spcAft>
                <a:spcPts val="200"/>
              </a:spcAft>
            </a:pPr>
            <a:r>
              <a:rPr sz="1200" b="1">
                <a:solidFill>
                  <a:srgbClr val="1A1A2E"/>
                </a:solidFill>
              </a:rPr>
              <a:t>Follower Counts &gt; You Tube: </a:t>
            </a:r>
            <a:r>
              <a:rPr sz="1200">
                <a:solidFill>
                  <a:srgbClr val="333333"/>
                </a:solidFill>
              </a:rPr>
              <a:t>Approximately 1.05M subscribers</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Positioning Recommendations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Timing Opportunities: </a:t>
            </a:r>
            <a:r>
              <a:rPr sz="1200">
                <a:solidFill>
                  <a:srgbClr val="333333"/>
                </a:solidFill>
              </a:rPr>
              <a:t>Strategically release ticket sales announcements during periods when other major fan conventions or high-profile genre events are *not* dominating the news cycle, to maximize share of voice. Consider aligning with key 'Final Space' anniversaries or fan-created remembrance days to amplify emotional r</a:t>
            </a:r>
          </a:p>
          <a:p>
            <a:pPr>
              <a:spcBef>
                <a:spcPts val="600"/>
              </a:spcBef>
              <a:spcAft>
                <a:spcPts val="200"/>
              </a:spcAft>
            </a:pPr>
            <a:r>
              <a:rPr sz="1200" b="1">
                <a:solidFill>
                  <a:srgbClr val="1A1A2E"/>
                </a:solidFill>
              </a:rPr>
              <a:t>Compare To: </a:t>
            </a:r>
            <a:r>
              <a:rPr sz="1200">
                <a:solidFill>
                  <a:srgbClr val="333333"/>
                </a:solidFill>
              </a:rPr>
              <a:t>Critical Role Live Shows (for premium fan experience and authentic creator connection)</a:t>
            </a:r>
          </a:p>
          <a:p>
            <a:pPr>
              <a:spcBef>
                <a:spcPts val="600"/>
              </a:spcBef>
              <a:spcAft>
                <a:spcPts val="200"/>
              </a:spcAft>
            </a:pPr>
            <a:r>
              <a:rPr sz="1200" b="1">
                <a:solidFill>
                  <a:srgbClr val="1A1A2E"/>
                </a:solidFill>
              </a:rPr>
              <a:t>Compare To: </a:t>
            </a:r>
            <a:r>
              <a:rPr sz="1200">
                <a:solidFill>
                  <a:srgbClr val="333333"/>
                </a:solidFill>
              </a:rPr>
              <a:t>Mystery Science Theater 3000 Live Tour (for successful revival of a cult classic via live events)</a:t>
            </a:r>
          </a:p>
          <a:p>
            <a:pPr>
              <a:spcBef>
                <a:spcPts val="600"/>
              </a:spcBef>
              <a:spcAft>
                <a:spcPts val="200"/>
              </a:spcAft>
            </a:pPr>
            <a:r>
              <a:rPr sz="1200" b="1">
                <a:solidFill>
                  <a:srgbClr val="1A1A2E"/>
                </a:solidFill>
              </a:rPr>
              <a:t>Compare To: </a:t>
            </a:r>
            <a:r>
              <a:rPr sz="1200">
                <a:solidFill>
                  <a:srgbClr val="333333"/>
                </a:solidFill>
              </a:rPr>
              <a:t>Fathom Events (for legitimizing cinema as an alternative content venue)</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Competitive Landscape — Threat Assessment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Threat Assessment: </a:t>
            </a:r>
            <a:r>
              <a:rPr sz="1200">
                <a:solidFill>
                  <a:srgbClr val="333333"/>
                </a:solidFill>
              </a:rPr>
              <a:t>Threat: A major studio (e.g., Warner Bros. Discovery) unexpectedly releases their own 'Final Space' content or alternative conclusion., Likelihood: low, Impact: high, Mitigation: Emphasize Olan Rogers' *creator-driven* vision and the *personal* commi</a:t>
            </a:r>
          </a:p>
          <a:p>
            <a:pPr>
              <a:spcBef>
                <a:spcPts val="600"/>
              </a:spcBef>
              <a:spcAft>
                <a:spcPts val="200"/>
              </a:spcAft>
            </a:pPr>
            <a:r>
              <a:rPr sz="1200" b="1">
                <a:solidFill>
                  <a:srgbClr val="1A1A2E"/>
                </a:solidFill>
              </a:rPr>
              <a:t>Threat Assessment: </a:t>
            </a:r>
            <a:r>
              <a:rPr sz="1200">
                <a:solidFill>
                  <a:srgbClr val="333333"/>
                </a:solidFill>
              </a:rPr>
              <a:t>Threat: Other popular animated series (especially those with passionate fanbases) announce similar 'cinematic event' tours or live shows around their graphic novel continuations., Likelihood: moderate, Impact: moderate, Mitigation: Reinforce our uniq</a:t>
            </a:r>
          </a:p>
          <a:p>
            <a:pPr>
              <a:spcBef>
                <a:spcPts val="600"/>
              </a:spcBef>
              <a:spcAft>
                <a:spcPts val="200"/>
              </a:spcAft>
            </a:pPr>
            <a:r>
              <a:rPr sz="1200" b="1">
                <a:solidFill>
                  <a:srgbClr val="1A1A2E"/>
                </a:solidFill>
              </a:rPr>
              <a:t>Threat Assessment: </a:t>
            </a:r>
            <a:r>
              <a:rPr sz="1200">
                <a:solidFill>
                  <a:srgbClr val="333333"/>
                </a:solidFill>
              </a:rPr>
              <a:t>Threat: Economic downturn impacts consumer willingness to pay for premium event tickets and high-priced graphic novels., Likelihood: moderate, Impact: high, Mitigation: Clearly articulate exceptional value at every price point. Consider offering tier</a:t>
            </a:r>
          </a:p>
          <a:p>
            <a:pPr>
              <a:spcBef>
                <a:spcPts val="600"/>
              </a:spcBef>
              <a:spcAft>
                <a:spcPts val="200"/>
              </a:spcAft>
            </a:pPr>
            <a:r>
              <a:rPr sz="1200" b="1">
                <a:solidFill>
                  <a:srgbClr val="1A1A2E"/>
                </a:solidFill>
              </a:rPr>
              <a:t>Threat Assessment: </a:t>
            </a:r>
            <a:r>
              <a:rPr sz="1200">
                <a:solidFill>
                  <a:srgbClr val="333333"/>
                </a:solidFill>
              </a:rPr>
              <a:t>Threat: Logistical challenges with Regal Cinemas (scheduling, technical issues, marketing support) or Olan Rogers' availability., Likelihood: high, Impact: high, Mitigation: Implement meticulous planning, establish clear communication channels with R</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Lisa Garza</a:t>
            </a:r>
          </a:p>
          <a:p>
            <a:pPr algn="ctr"/>
            <a:r>
              <a:rPr sz="2800" b="1">
                <a:solidFill>
                  <a:srgbClr val="FFFFFF"/>
                </a:solidFill>
              </a:rPr>
              <a:t>Social Media Strategy</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Platform Audit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Platform Audit: </a:t>
            </a:r>
            <a:r>
              <a:rPr sz="1200">
                <a:solidFill>
                  <a:srgbClr val="333333"/>
                </a:solidFill>
              </a:rPr>
              <a:t>Platform: YouTube</a:t>
            </a:r>
          </a:p>
          <a:p>
            <a:pPr>
              <a:spcBef>
                <a:spcPts val="600"/>
              </a:spcBef>
              <a:spcAft>
                <a:spcPts val="200"/>
              </a:spcAft>
            </a:pPr>
            <a:r>
              <a:rPr sz="1200" b="1">
                <a:solidFill>
                  <a:srgbClr val="1A1A2E"/>
                </a:solidFill>
              </a:rPr>
              <a:t>Platform Audit: </a:t>
            </a:r>
            <a:r>
              <a:rPr sz="1200">
                <a:solidFill>
                  <a:srgbClr val="333333"/>
                </a:solidFill>
              </a:rPr>
              <a:t>Platform: X (Twitter)</a:t>
            </a:r>
          </a:p>
          <a:p>
            <a:pPr>
              <a:spcBef>
                <a:spcPts val="600"/>
              </a:spcBef>
              <a:spcAft>
                <a:spcPts val="200"/>
              </a:spcAft>
            </a:pPr>
            <a:r>
              <a:rPr sz="1200" b="1">
                <a:solidFill>
                  <a:srgbClr val="1A1A2E"/>
                </a:solidFill>
              </a:rPr>
              <a:t>Platform Audit: </a:t>
            </a:r>
            <a:r>
              <a:rPr sz="1200">
                <a:solidFill>
                  <a:srgbClr val="333333"/>
                </a:solidFill>
              </a:rPr>
              <a:t>Platform: Instagram</a:t>
            </a:r>
          </a:p>
          <a:p>
            <a:pPr>
              <a:spcBef>
                <a:spcPts val="600"/>
              </a:spcBef>
              <a:spcAft>
                <a:spcPts val="200"/>
              </a:spcAft>
            </a:pPr>
            <a:r>
              <a:rPr sz="1200" b="1">
                <a:solidFill>
                  <a:srgbClr val="1A1A2E"/>
                </a:solidFill>
              </a:rPr>
              <a:t>Platform Audit: </a:t>
            </a:r>
            <a:r>
              <a:rPr sz="1200">
                <a:solidFill>
                  <a:srgbClr val="333333"/>
                </a:solidFill>
              </a:rPr>
              <a:t>Platform: Reddit</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Content Strategy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Content Strategy: </a:t>
            </a:r>
            <a:r>
              <a:rPr sz="1200">
                <a:solidFill>
                  <a:srgbClr val="333333"/>
                </a:solidFill>
              </a:rPr>
              <a:t>Platform: YouTube, Priority Rank: 1</a:t>
            </a:r>
          </a:p>
          <a:p>
            <a:pPr>
              <a:spcBef>
                <a:spcPts val="600"/>
              </a:spcBef>
              <a:spcAft>
                <a:spcPts val="200"/>
              </a:spcAft>
            </a:pPr>
            <a:r>
              <a:rPr sz="1200" b="1">
                <a:solidFill>
                  <a:srgbClr val="1A1A2E"/>
                </a:solidFill>
              </a:rPr>
              <a:t>Content Strategy: </a:t>
            </a:r>
            <a:r>
              <a:rPr sz="1200">
                <a:solidFill>
                  <a:srgbClr val="333333"/>
                </a:solidFill>
              </a:rPr>
              <a:t>Platform: X (Twitter), Priority Rank: 2</a:t>
            </a:r>
          </a:p>
          <a:p>
            <a:pPr>
              <a:spcBef>
                <a:spcPts val="600"/>
              </a:spcBef>
              <a:spcAft>
                <a:spcPts val="200"/>
              </a:spcAft>
            </a:pPr>
            <a:r>
              <a:rPr sz="1200" b="1">
                <a:solidFill>
                  <a:srgbClr val="1A1A2E"/>
                </a:solidFill>
              </a:rPr>
              <a:t>Content Strategy: </a:t>
            </a:r>
            <a:r>
              <a:rPr sz="1200">
                <a:solidFill>
                  <a:srgbClr val="333333"/>
                </a:solidFill>
              </a:rPr>
              <a:t>Platform: Instagram, Priority Rank: 3</a:t>
            </a:r>
          </a:p>
          <a:p>
            <a:pPr>
              <a:spcBef>
                <a:spcPts val="600"/>
              </a:spcBef>
              <a:spcAft>
                <a:spcPts val="200"/>
              </a:spcAft>
            </a:pPr>
            <a:r>
              <a:rPr sz="1200" b="1">
                <a:solidFill>
                  <a:srgbClr val="1A1A2E"/>
                </a:solidFill>
              </a:rPr>
              <a:t>Content Strategy: </a:t>
            </a:r>
            <a:r>
              <a:rPr sz="1200">
                <a:solidFill>
                  <a:srgbClr val="333333"/>
                </a:solidFill>
              </a:rPr>
              <a:t>Platform: Reddit, Priority Rank: 4</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Influencer Map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Macro Influencers: </a:t>
            </a:r>
            <a:r>
              <a:rPr sz="1200">
                <a:solidFill>
                  <a:srgbClr val="333333"/>
                </a:solidFill>
              </a:rPr>
              <a:t>Name: The Critical Drinker, Platform: YouTube, Handle: @TheCriticalDrinker, Followers: 1.7M subscribers, Engagement Rate: High (avg. 100K-300K views per video, 5-10K comments), Why Fit: Known for pass</a:t>
            </a:r>
          </a:p>
          <a:p>
            <a:pPr>
              <a:spcBef>
                <a:spcPts val="600"/>
              </a:spcBef>
              <a:spcAft>
                <a:spcPts val="200"/>
              </a:spcAft>
            </a:pPr>
            <a:r>
              <a:rPr sz="1200" b="1">
                <a:solidFill>
                  <a:srgbClr val="1A1A2E"/>
                </a:solidFill>
              </a:rPr>
              <a:t>Macro Influencers: </a:t>
            </a:r>
            <a:r>
              <a:rPr sz="1200">
                <a:solidFill>
                  <a:srgbClr val="333333"/>
                </a:solidFill>
              </a:rPr>
              <a:t>Name: ComicBook.com, Platform: X (Twitter), Handle: @ComicBook, Followers: 1.3M followers, Engagement Rate: Moderate-High (hundreds of retweets, thousands of likes per major news post), Why Fit: A maj</a:t>
            </a:r>
          </a:p>
          <a:p>
            <a:pPr>
              <a:spcBef>
                <a:spcPts val="600"/>
              </a:spcBef>
              <a:spcAft>
                <a:spcPts val="200"/>
              </a:spcAft>
            </a:pPr>
            <a:r>
              <a:rPr sz="1200" b="1">
                <a:solidFill>
                  <a:srgbClr val="1A1A2E"/>
                </a:solidFill>
              </a:rPr>
              <a:t>Micro Influencers: </a:t>
            </a:r>
            <a:r>
              <a:rPr sz="1200">
                <a:solidFill>
                  <a:srgbClr val="333333"/>
                </a:solidFill>
              </a:rPr>
              <a:t>Name: Cartoon Universe, Platform: YouTube, Handle: @CartoonUniverse, Followers: 70K subscribers, Why Fit: Focuses on animation news, reviews, and analysis, often covering adult animation. Their audien</a:t>
            </a:r>
          </a:p>
          <a:p>
            <a:pPr>
              <a:spcBef>
                <a:spcPts val="600"/>
              </a:spcBef>
              <a:spcAft>
                <a:spcPts val="200"/>
              </a:spcAft>
            </a:pPr>
            <a:r>
              <a:rPr sz="1200" b="1">
                <a:solidFill>
                  <a:srgbClr val="1A1A2E"/>
                </a:solidFill>
              </a:rPr>
              <a:t>Micro Influencers: </a:t>
            </a:r>
            <a:r>
              <a:rPr sz="1200">
                <a:solidFill>
                  <a:srgbClr val="333333"/>
                </a:solidFill>
              </a:rPr>
              <a:t>Name: The Comic Vault, Platform: Instagram, Handle: @thecomicvault, Followers: 30K followers, Why Fit: Curates and reviews graphic novels, often highlighting independent and unique releases. Their vis</a:t>
            </a:r>
          </a:p>
          <a:p>
            <a:pPr>
              <a:spcBef>
                <a:spcPts val="600"/>
              </a:spcBef>
              <a:spcAft>
                <a:spcPts val="200"/>
              </a:spcAft>
            </a:pPr>
            <a:r>
              <a:rPr sz="1200" b="1">
                <a:solidFill>
                  <a:srgbClr val="1A1A2E"/>
                </a:solidFill>
              </a:rPr>
              <a:t>Community Leaders: </a:t>
            </a:r>
            <a:r>
              <a:rPr sz="1200">
                <a:solidFill>
                  <a:srgbClr val="333333"/>
                </a:solidFill>
              </a:rPr>
              <a:t>Name Or Handle: u/GaryGoodspeed, Community: r/FinalSpace (Reddit), Activation Approach: Directly engage with their highly upvoted posts, acknowledge their contributions, and potentially invite them to</a:t>
            </a:r>
          </a:p>
          <a:p>
            <a:pPr>
              <a:spcBef>
                <a:spcPts val="600"/>
              </a:spcBef>
              <a:spcAft>
                <a:spcPts val="200"/>
              </a:spcAft>
            </a:pPr>
            <a:r>
              <a:rPr sz="1200" b="1">
                <a:solidFill>
                  <a:srgbClr val="1A1A2E"/>
                </a:solidFill>
              </a:rPr>
              <a:t>Community Leaders: </a:t>
            </a:r>
            <a:r>
              <a:rPr sz="1200">
                <a:solidFill>
                  <a:srgbClr val="333333"/>
                </a:solidFill>
              </a:rPr>
              <a:t>Name Or Handle: Final Space Discord Mods, Community: Official/Fan Final Space Discord servers, Activation Approach: Reach out to server moderators to discuss potential official announcements, Q&amp;A even</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Influencer Map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Aggregator Communities: </a:t>
            </a:r>
            <a:r>
              <a:rPr sz="1200">
                <a:solidFill>
                  <a:srgbClr val="333333"/>
                </a:solidFill>
              </a:rPr>
              <a:t>Platform: Reddit, Community Name: r/graphicnovels, Size: 500K+ members, Relevance: Highly relevant for 'Canon Collectors' seeking new, high-quality graphic novels. Also good for 'Creator Champions' in</a:t>
            </a:r>
          </a:p>
          <a:p>
            <a:pPr>
              <a:spcBef>
                <a:spcPts val="600"/>
              </a:spcBef>
              <a:spcAft>
                <a:spcPts val="200"/>
              </a:spcAft>
            </a:pPr>
            <a:r>
              <a:rPr sz="1200" b="1">
                <a:solidFill>
                  <a:srgbClr val="1A1A2E"/>
                </a:solidFill>
              </a:rPr>
              <a:t>Aggregator Communities: </a:t>
            </a:r>
            <a:r>
              <a:rPr sz="1200">
                <a:solidFill>
                  <a:srgbClr val="333333"/>
                </a:solidFill>
              </a:rPr>
              <a:t>Platform: Reddit, Community Name: r/scifi, Size: 27M+ members, Relevance: Broad appeal for 'Fantrexian Remnant' and potentially 'Creator Champions' who enjoy the genre. Massive reach., Engagement Appr</a:t>
            </a:r>
          </a:p>
          <a:p>
            <a:pPr>
              <a:spcBef>
                <a:spcPts val="600"/>
              </a:spcBef>
              <a:spcAft>
                <a:spcPts val="200"/>
              </a:spcAft>
            </a:pPr>
            <a:r>
              <a:rPr sz="1200" b="1">
                <a:solidFill>
                  <a:srgbClr val="1A1A2E"/>
                </a:solidFill>
              </a:rPr>
              <a:t>Aggregator Communities: </a:t>
            </a:r>
            <a:r>
              <a:rPr sz="1200">
                <a:solidFill>
                  <a:srgbClr val="333333"/>
                </a:solidFill>
              </a:rPr>
              <a:t>Platform: Facebook, Community Name: Adult Animation Fan Group (example), Size: 50K+ members (variable), Relevance: Likely contains many 'Fantrexian Remnant' and 'Creator Champions' who follow similar </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Key Takeaways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Takeaways: </a:t>
            </a:r>
            <a:r>
              <a:rPr sz="1200">
                <a:solidFill>
                  <a:srgbClr val="333333"/>
                </a:solidFill>
              </a:rPr>
              <a:t>Posts that perform the best on YouTube are authentic vlogs and lore deep-dives because they foster parasocial trust and satisfy the high need for cognition of 'Fantrexian Remnant' and 'Creator Champions'.</a:t>
            </a:r>
          </a:p>
          <a:p>
            <a:pPr>
              <a:spcBef>
                <a:spcPts val="600"/>
              </a:spcBef>
              <a:spcAft>
                <a:spcPts val="200"/>
              </a:spcAft>
            </a:pPr>
            <a:r>
              <a:rPr sz="1200" b="1">
                <a:solidFill>
                  <a:srgbClr val="1A1A2E"/>
                </a:solidFill>
              </a:rPr>
              <a:t>Key Takeaways: </a:t>
            </a:r>
            <a:r>
              <a:rPr sz="1200">
                <a:solidFill>
                  <a:srgbClr val="333333"/>
                </a:solidFill>
              </a:rPr>
              <a:t>'The Fantrexian Remnant' prefers X for real-time updates and direct interaction with Olan Rogers because it satisfies their high neuroticism (FOMO) and desire for immediate connection.</a:t>
            </a:r>
          </a:p>
          <a:p>
            <a:pPr>
              <a:spcBef>
                <a:spcPts val="600"/>
              </a:spcBef>
              <a:spcAft>
                <a:spcPts val="200"/>
              </a:spcAft>
            </a:pPr>
            <a:r>
              <a:rPr sz="1200" b="1">
                <a:solidFill>
                  <a:srgbClr val="1A1A2E"/>
                </a:solidFill>
              </a:rPr>
              <a:t>Key Takeaways: </a:t>
            </a:r>
            <a:r>
              <a:rPr sz="1200">
                <a:solidFill>
                  <a:srgbClr val="333333"/>
                </a:solidFill>
              </a:rPr>
              <a:t>Visual storytelling content, particularly Carousels showcasing graphic novel art, reaches 'The Canon Collectors' most effectively on Instagram because they value high-quality aesthetics and detailed product views.</a:t>
            </a:r>
          </a:p>
          <a:p>
            <a:pPr>
              <a:spcBef>
                <a:spcPts val="600"/>
              </a:spcBef>
              <a:spcAft>
                <a:spcPts val="200"/>
              </a:spcAft>
            </a:pPr>
            <a:r>
              <a:rPr sz="1200" b="1">
                <a:solidFill>
                  <a:srgbClr val="1A1A2E"/>
                </a:solidFill>
              </a:rPr>
              <a:t>Key Takeaways: </a:t>
            </a:r>
            <a:r>
              <a:rPr sz="1200">
                <a:solidFill>
                  <a:srgbClr val="333333"/>
                </a:solidFill>
              </a:rPr>
              <a:t>Critical Role uses YouTube as a hub for long-form content and repurposes it into short-form for discovery, a tactic Olan Rogers could adopt for the graphic novel.</a:t>
            </a:r>
          </a:p>
          <a:p>
            <a:pPr>
              <a:spcBef>
                <a:spcPts val="600"/>
              </a:spcBef>
              <a:spcAft>
                <a:spcPts val="200"/>
              </a:spcAft>
            </a:pPr>
            <a:r>
              <a:rPr sz="1200" b="1">
                <a:solidFill>
                  <a:srgbClr val="1A1A2E"/>
                </a:solidFill>
              </a:rPr>
              <a:t>Key Takeaways: </a:t>
            </a:r>
            <a:r>
              <a:rPr sz="1200">
                <a:solidFill>
                  <a:srgbClr val="333333"/>
                </a:solidFill>
              </a:rPr>
              <a:t>Posts with Olan Rogers' direct, authentic voice perform significantly better across all platforms because it reinforces the trust-based, parasocial relationship with 'Fantrexians' and 'Creator Champions', leveraging the 'Signaling Theory in Branding' and 'Oxytocin and Trust in Brand Relationships' p</a:t>
            </a:r>
          </a:p>
          <a:p>
            <a:pPr>
              <a:spcBef>
                <a:spcPts val="600"/>
              </a:spcBef>
              <a:spcAft>
                <a:spcPts val="200"/>
              </a:spcAft>
            </a:pPr>
            <a:r>
              <a:rPr sz="1200" b="1">
                <a:solidFill>
                  <a:srgbClr val="1A1A2E"/>
                </a:solidFill>
              </a:rPr>
              <a:t>Key Takeaways: </a:t>
            </a:r>
            <a:r>
              <a:rPr sz="1200">
                <a:solidFill>
                  <a:srgbClr val="333333"/>
                </a:solidFill>
              </a:rPr>
              <a:t>Reddit thrives on genuine community contribution; overt promotional content performs worse because the platform's algorithm and user base heavily penalize perceived advertising, aligning with 'Reddit Community Engagement Rules'.</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Social Media Strategy — Quick Wins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Quick Wins: </a:t>
            </a:r>
            <a:r>
              <a:rPr sz="1200">
                <a:solidFill>
                  <a:srgbClr val="333333"/>
                </a:solidFill>
              </a:rPr>
              <a:t>Action: Record a short, heartfelt video from Olan Rogers for YouTube Shorts/Instagram Reels, thanking fans for pre-orders and teasing a small, exclusive graphic novel panel., Platform: YouTube, Instagram, Expected Impact: Immediate boost in engagemen</a:t>
            </a:r>
          </a:p>
          <a:p>
            <a:pPr>
              <a:spcBef>
                <a:spcPts val="600"/>
              </a:spcBef>
              <a:spcAft>
                <a:spcPts val="200"/>
              </a:spcAft>
            </a:pPr>
            <a:r>
              <a:rPr sz="1200" b="1">
                <a:solidFill>
                  <a:srgbClr val="1A1A2E"/>
                </a:solidFill>
              </a:rPr>
              <a:t>Quick Wins: </a:t>
            </a:r>
            <a:r>
              <a:rPr sz="1200">
                <a:solidFill>
                  <a:srgbClr val="333333"/>
                </a:solidFill>
              </a:rPr>
              <a:t>Action: Host a quick 'Ask Me Anything' (AMA) thread on r/FinalSpace with Olan Rogers for 1-2 hours, focusing on the graphic novel's creation process (not just tour dates)., Platform: Reddit, Expected Impact: Extremely high engagement within the core </a:t>
            </a:r>
          </a:p>
          <a:p>
            <a:pPr>
              <a:spcBef>
                <a:spcPts val="600"/>
              </a:spcBef>
              <a:spcAft>
                <a:spcPts val="200"/>
              </a:spcAft>
            </a:pPr>
            <a:r>
              <a:rPr sz="1200" b="1">
                <a:solidFill>
                  <a:srgbClr val="1A1A2E"/>
                </a:solidFill>
              </a:rPr>
              <a:t>Quick Wins: </a:t>
            </a:r>
            <a:r>
              <a:rPr sz="1200">
                <a:solidFill>
                  <a:srgbClr val="333333"/>
                </a:solidFill>
              </a:rPr>
              <a:t>Action: Create an Instagram Carousel post featuring 3-5 high-resolution sequential panels from 'Final Space: The Final Chapter' with a compelling caption about the art and story., Platform: Instagram, Expected Impact: Engages 'Canon Collectors' with </a:t>
            </a:r>
          </a:p>
          <a:p>
            <a:pPr>
              <a:spcBef>
                <a:spcPts val="600"/>
              </a:spcBef>
              <a:spcAft>
                <a:spcPts val="200"/>
              </a:spcAft>
            </a:pPr>
            <a:r>
              <a:rPr sz="1200" b="1">
                <a:solidFill>
                  <a:srgbClr val="1A1A2E"/>
                </a:solidFill>
              </a:rPr>
              <a:t>Quick Wins: </a:t>
            </a:r>
            <a:r>
              <a:rPr sz="1200">
                <a:solidFill>
                  <a:srgbClr val="333333"/>
                </a:solidFill>
              </a:rPr>
              <a:t>Action: Pin a tweet on Olan Rogers' X profile detailing the graphic novel and including a direct, clean link to finalspaceends.com, updating it with a 'Tour Coming Soon' message., Platform: X (Twitter), Expected Impact: Ensures high-priority informat</a:t>
            </a:r>
          </a:p>
          <a:p>
            <a:pPr>
              <a:spcBef>
                <a:spcPts val="600"/>
              </a:spcBef>
              <a:spcAft>
                <a:spcPts val="200"/>
              </a:spcAft>
            </a:pPr>
            <a:r>
              <a:rPr sz="1200" b="1">
                <a:solidFill>
                  <a:srgbClr val="1A1A2E"/>
                </a:solidFill>
              </a:rPr>
              <a:t>Quick Wins: </a:t>
            </a:r>
            <a:r>
              <a:rPr sz="1200">
                <a:solidFill>
                  <a:srgbClr val="333333"/>
                </a:solidFill>
              </a:rPr>
              <a:t>Action: Create a YouTube Community Tab poll asking 'What's the one burning question you have for Olan about The Final Chapter?' to gather content ideas and boost engagement., Platform: YouTube, Expected Impact: Directly engages 'Fantrexian Remnant' a</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Father</a:t>
            </a:r>
          </a:p>
          <a:p>
            <a:pPr algn="ctr"/>
            <a:r>
              <a:rPr sz="2800" b="1">
                <a:solidFill>
                  <a:srgbClr val="FFFFFF"/>
                </a:solidFill>
              </a:rPr>
              <a:t>Executive Summary &amp; Grand Strategy</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Existing Marketing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Follower Counts &gt; Twitter/X: </a:t>
            </a:r>
            <a:r>
              <a:rPr sz="1200">
                <a:solidFill>
                  <a:srgbClr val="333333"/>
                </a:solidFill>
              </a:rPr>
              <a:t>Approximately 320K followers (estimate)</a:t>
            </a:r>
          </a:p>
          <a:p>
            <a:pPr>
              <a:spcBef>
                <a:spcPts val="600"/>
              </a:spcBef>
              <a:spcAft>
                <a:spcPts val="200"/>
              </a:spcAft>
            </a:pPr>
            <a:r>
              <a:rPr sz="1200" b="1">
                <a:solidFill>
                  <a:srgbClr val="1A1A2E"/>
                </a:solidFill>
              </a:rPr>
              <a:t>Follower Counts &gt; Instagram: </a:t>
            </a:r>
            <a:r>
              <a:rPr sz="1200">
                <a:solidFill>
                  <a:srgbClr val="333333"/>
                </a:solidFill>
              </a:rPr>
              <a:t>Approximately 220K followers (estimate)</a:t>
            </a:r>
          </a:p>
          <a:p>
            <a:pPr>
              <a:spcBef>
                <a:spcPts val="600"/>
              </a:spcBef>
              <a:spcAft>
                <a:spcPts val="200"/>
              </a:spcAft>
            </a:pPr>
            <a:r>
              <a:rPr sz="1200" b="1">
                <a:solidFill>
                  <a:srgbClr val="1A1A2E"/>
                </a:solidFill>
              </a:rPr>
              <a:t>Follower Counts &gt; Facebook: </a:t>
            </a:r>
            <a:r>
              <a:rPr sz="1200">
                <a:solidFill>
                  <a:srgbClr val="333333"/>
                </a:solidFill>
              </a:rPr>
              <a:t>Approximately 130K followers (estimate)</a:t>
            </a:r>
          </a:p>
          <a:p>
            <a:pPr>
              <a:spcBef>
                <a:spcPts val="600"/>
              </a:spcBef>
              <a:spcAft>
                <a:spcPts val="200"/>
              </a:spcAft>
            </a:pPr>
            <a:r>
              <a:rPr sz="1200" b="1">
                <a:solidFill>
                  <a:srgbClr val="1A1A2E"/>
                </a:solidFill>
              </a:rPr>
              <a:t>Follower Counts &gt; Tik Tok: </a:t>
            </a:r>
            <a:r>
              <a:rPr sz="1200">
                <a:solidFill>
                  <a:srgbClr val="333333"/>
                </a:solidFill>
              </a:rPr>
              <a:t>Approximately 40K followers (estimate)</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Strategic Foundation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Big Idea: </a:t>
            </a:r>
            <a:r>
              <a:rPr sz="1200">
                <a:solidFill>
                  <a:srgbClr val="333333"/>
                </a:solidFill>
              </a:rPr>
              <a:t>Position the end of Final Space not as a product transaction, but as a shared, cathartic ritual that honors the fans' loyalty and resolves their collective loss.</a:t>
            </a:r>
          </a:p>
          <a:p>
            <a:pPr>
              <a:spcBef>
                <a:spcPts val="600"/>
              </a:spcBef>
              <a:spcAft>
                <a:spcPts val="200"/>
              </a:spcAft>
            </a:pPr>
            <a:r>
              <a:rPr sz="1200" b="1">
                <a:solidFill>
                  <a:srgbClr val="1A1A2E"/>
                </a:solidFill>
              </a:rPr>
              <a:t>Strategic Thesis: </a:t>
            </a:r>
            <a:r>
              <a:rPr sz="1200">
                <a:solidFill>
                  <a:srgbClr val="333333"/>
                </a:solidFill>
              </a:rPr>
              <a:t>The premature cancellation of 'Final Space' created a powerful psychological 'loss' (Loss Aversion) and an unresolved narrative 'open loop' (Zeigarnik Effect) within a highly loyal fanbase, 'The Fantrexian Remnant'. By leveraging Olan Rogers' deep, authentic creator-fan relationship (Oxytocin-Mediat</a:t>
            </a:r>
          </a:p>
          <a:p>
            <a:pPr>
              <a:spcBef>
                <a:spcPts val="600"/>
              </a:spcBef>
              <a:spcAft>
                <a:spcPts val="200"/>
              </a:spcAft>
            </a:pPr>
            <a:r>
              <a:rPr sz="1200" b="1">
                <a:solidFill>
                  <a:srgbClr val="1A1A2E"/>
                </a:solidFill>
              </a:rPr>
              <a:t>Win Conditions: </a:t>
            </a:r>
            <a:r>
              <a:rPr sz="1200">
                <a:solidFill>
                  <a:srgbClr val="333333"/>
                </a:solidFill>
              </a:rPr>
              <a:t>Timeframe: 3 Months, Metric: Tour Launch Sell-Out Rate, Target: Sell out the first 3 announced tour dates within 72 hours of ticket release., Rationale: Demonstrates successful activation of the core </a:t>
            </a:r>
          </a:p>
          <a:p>
            <a:pPr>
              <a:spcBef>
                <a:spcPts val="600"/>
              </a:spcBef>
              <a:spcAft>
                <a:spcPts val="200"/>
              </a:spcAft>
            </a:pPr>
            <a:r>
              <a:rPr sz="1200" b="1">
                <a:solidFill>
                  <a:srgbClr val="1A1A2E"/>
                </a:solidFill>
              </a:rPr>
              <a:t>Win Conditions: </a:t>
            </a:r>
            <a:r>
              <a:rPr sz="1200">
                <a:solidFill>
                  <a:srgbClr val="333333"/>
                </a:solidFill>
              </a:rPr>
              <a:t>Timeframe: 6 Months, Metric: Audience Net Promoter Score (NPS), Target: Achieve an NPS of +70 from event attendees., Rationale: Validates that the 'cinematic fan experience' delivers on its promise of</a:t>
            </a:r>
          </a:p>
          <a:p>
            <a:pPr>
              <a:spcBef>
                <a:spcPts val="600"/>
              </a:spcBef>
              <a:spcAft>
                <a:spcPts val="200"/>
              </a:spcAft>
            </a:pPr>
            <a:r>
              <a:rPr sz="1200" b="1">
                <a:solidFill>
                  <a:srgbClr val="1A1A2E"/>
                </a:solidFill>
              </a:rPr>
              <a:t>Win Conditions: </a:t>
            </a:r>
            <a:r>
              <a:rPr sz="1200">
                <a:solidFill>
                  <a:srgbClr val="333333"/>
                </a:solidFill>
              </a:rPr>
              <a:t>Timeframe: 12 Months, Metric: Total Revenue Per Attendee, Target: Exceed $175 per attendee (ticket + average merchandise/book sales)., Rationale: Measures the full monetization of this high-affinity a</a:t>
            </a:r>
          </a:p>
          <a:p>
            <a:pPr>
              <a:spcBef>
                <a:spcPts val="600"/>
              </a:spcBef>
              <a:spcAft>
                <a:spcPts val="200"/>
              </a:spcAft>
            </a:pPr>
            <a:r>
              <a:rPr sz="1200" b="1">
                <a:solidFill>
                  <a:srgbClr val="1A1A2E"/>
                </a:solidFill>
              </a:rPr>
              <a:t>Strategic Pillars: </a:t>
            </a:r>
            <a:r>
              <a:rPr sz="1200">
                <a:solidFill>
                  <a:srgbClr val="333333"/>
                </a:solidFill>
              </a:rPr>
              <a:t>Pillar Name: Activate the Remnant: The Catharsis Campaign, Objective: To convert the core 'Fantrexian Remnant' by framing the tour as the essential, one-time-only event for narrative closure and commu</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Strategic Foundation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Strategic Pillars: </a:t>
            </a:r>
            <a:r>
              <a:rPr sz="1200">
                <a:solidFill>
                  <a:srgbClr val="333333"/>
                </a:solidFill>
              </a:rPr>
              <a:t>Pillar Name: Champion the Creator: The Independence Narrative, Objective: To engage the 'Creator Champions' segment by amplifying the 'David vs. Goliath' story of Olan Rogers independently finishing h</a:t>
            </a:r>
          </a:p>
          <a:p>
            <a:pPr>
              <a:spcBef>
                <a:spcPts val="600"/>
              </a:spcBef>
              <a:spcAft>
                <a:spcPts val="200"/>
              </a:spcAft>
            </a:pPr>
            <a:r>
              <a:rPr sz="1200" b="1">
                <a:solidFill>
                  <a:srgbClr val="1A1A2E"/>
                </a:solidFill>
              </a:rPr>
              <a:t>Strategic Pillars: </a:t>
            </a:r>
            <a:r>
              <a:rPr sz="1200">
                <a:solidFill>
                  <a:srgbClr val="333333"/>
                </a:solidFill>
              </a:rPr>
              <a:t>Pillar Name: Canonize the Artifact: The Prestige Play, Objective: To position the 570-page graphic novel and cinematic tour as a culturally significant, high-quality collector's item and experience, a</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Grand Strategy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Resources Inventory &gt; Audience Base: </a:t>
            </a:r>
            <a:r>
              <a:rPr sz="1200">
                <a:solidFill>
                  <a:srgbClr val="333333"/>
                </a:solidFill>
              </a:rPr>
              <a:t>A highly concentrated, emotionally invested, and digitally native audience with proven purchasing power and a strong desire for creator interaction and narrative closure.</a:t>
            </a:r>
          </a:p>
          <a:p>
            <a:pPr>
              <a:spcBef>
                <a:spcPts val="600"/>
              </a:spcBef>
              <a:spcAft>
                <a:spcPts val="200"/>
              </a:spcAft>
            </a:pPr>
            <a:r>
              <a:rPr sz="1200" b="1">
                <a:solidFill>
                  <a:srgbClr val="1A1A2E"/>
                </a:solidFill>
              </a:rPr>
              <a:t>Resources Inventory &gt; Narralytica Data: </a:t>
            </a:r>
            <a:r>
              <a:rPr sz="1200">
                <a:solidFill>
                  <a:srgbClr val="333333"/>
                </a:solidFill>
              </a:rPr>
              <a:t>N/A</a:t>
            </a:r>
          </a:p>
          <a:p>
            <a:pPr>
              <a:spcBef>
                <a:spcPts val="600"/>
              </a:spcBef>
              <a:spcAft>
                <a:spcPts val="200"/>
              </a:spcAft>
            </a:pPr>
            <a:r>
              <a:rPr sz="1200" b="1">
                <a:solidFill>
                  <a:srgbClr val="1A1A2E"/>
                </a:solidFill>
              </a:rPr>
              <a:t>Goals Alignment: </a:t>
            </a:r>
            <a:r>
              <a:rPr sz="1200">
                <a:solidFill>
                  <a:srgbClr val="333333"/>
                </a:solidFill>
              </a:rPr>
              <a:t>Goal: Awareness, Audience Segment: The Creator Champions, Strategic Pillar: Champion the Creator: The Independence Narrative, Behavioral Mechanism: Narrative Transportation</a:t>
            </a:r>
          </a:p>
          <a:p>
            <a:pPr>
              <a:spcBef>
                <a:spcPts val="600"/>
              </a:spcBef>
              <a:spcAft>
                <a:spcPts val="200"/>
              </a:spcAft>
            </a:pPr>
            <a:r>
              <a:rPr sz="1200" b="1">
                <a:solidFill>
                  <a:srgbClr val="1A1A2E"/>
                </a:solidFill>
              </a:rPr>
              <a:t>Goals Alignment: </a:t>
            </a:r>
            <a:r>
              <a:rPr sz="1200">
                <a:solidFill>
                  <a:srgbClr val="333333"/>
                </a:solidFill>
              </a:rPr>
              <a:t>Goal: Engagement, Audience Segment: The Fantrexian Remnant, Strategic Pillar: Activate the Remnant: The Catharsis Campaign, Behavioral Mechanism: Oxytocin-Mediated Trust</a:t>
            </a:r>
          </a:p>
          <a:p>
            <a:pPr>
              <a:spcBef>
                <a:spcPts val="600"/>
              </a:spcBef>
              <a:spcAft>
                <a:spcPts val="200"/>
              </a:spcAft>
            </a:pPr>
            <a:r>
              <a:rPr sz="1200" b="1">
                <a:solidFill>
                  <a:srgbClr val="1A1A2E"/>
                </a:solidFill>
              </a:rPr>
              <a:t>Goals Alignment: </a:t>
            </a:r>
            <a:r>
              <a:rPr sz="1200">
                <a:solidFill>
                  <a:srgbClr val="333333"/>
                </a:solidFill>
              </a:rPr>
              <a:t>Goal: Conversion (Ticket Sales), Audience Segment: The Fantrexian Remnant, Strategic Pillar: Activate the Remnant: The Catharsis Campaign, Behavioral Mechanism: Loss Aversion / FOMO</a:t>
            </a:r>
          </a:p>
          <a:p>
            <a:pPr>
              <a:spcBef>
                <a:spcPts val="600"/>
              </a:spcBef>
              <a:spcAft>
                <a:spcPts val="200"/>
              </a:spcAft>
            </a:pPr>
            <a:r>
              <a:rPr sz="1200" b="1">
                <a:solidFill>
                  <a:srgbClr val="1A1A2E"/>
                </a:solidFill>
              </a:rPr>
              <a:t>Goals Alignment: </a:t>
            </a:r>
            <a:r>
              <a:rPr sz="1200">
                <a:solidFill>
                  <a:srgbClr val="333333"/>
                </a:solidFill>
              </a:rPr>
              <a:t>Goal: Advocacy, Audience Segment: The Fantrexian Remnant, Strategic Pillar: Activate the Remnant: The Catharsis Campaign, Behavioral Mechanism: In-Group Identity Signaling</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Grand Strategy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Timeline Phases: </a:t>
            </a:r>
            <a:r>
              <a:rPr sz="1200">
                <a:solidFill>
                  <a:srgbClr val="333333"/>
                </a:solidFill>
              </a:rPr>
              <a:t>Phase: Phase 0: Foundation, Timeframe: Weeks 1-4</a:t>
            </a:r>
          </a:p>
          <a:p>
            <a:pPr>
              <a:spcBef>
                <a:spcPts val="600"/>
              </a:spcBef>
              <a:spcAft>
                <a:spcPts val="200"/>
              </a:spcAft>
            </a:pPr>
            <a:r>
              <a:rPr sz="1200" b="1">
                <a:solidFill>
                  <a:srgbClr val="1A1A2E"/>
                </a:solidFill>
              </a:rPr>
              <a:t>Timeline Phases: </a:t>
            </a:r>
            <a:r>
              <a:rPr sz="1200">
                <a:solidFill>
                  <a:srgbClr val="333333"/>
                </a:solidFill>
              </a:rPr>
              <a:t>Phase: Phase 1: Seed &amp; Ignite, Timeframe: Month 2</a:t>
            </a:r>
          </a:p>
          <a:p>
            <a:pPr>
              <a:spcBef>
                <a:spcPts val="600"/>
              </a:spcBef>
              <a:spcAft>
                <a:spcPts val="200"/>
              </a:spcAft>
            </a:pPr>
            <a:r>
              <a:rPr sz="1200" b="1">
                <a:solidFill>
                  <a:srgbClr val="1A1A2E"/>
                </a:solidFill>
              </a:rPr>
              <a:t>Timeline Phases: </a:t>
            </a:r>
            <a:r>
              <a:rPr sz="1200">
                <a:solidFill>
                  <a:srgbClr val="333333"/>
                </a:solidFill>
              </a:rPr>
              <a:t>Phase: Phase 2: Grow &amp; Amplify, Timeframe: Months 3-4</a:t>
            </a:r>
          </a:p>
          <a:p>
            <a:pPr>
              <a:spcBef>
                <a:spcPts val="600"/>
              </a:spcBef>
              <a:spcAft>
                <a:spcPts val="200"/>
              </a:spcAft>
            </a:pPr>
            <a:r>
              <a:rPr sz="1200" b="1">
                <a:solidFill>
                  <a:srgbClr val="1A1A2E"/>
                </a:solidFill>
              </a:rPr>
              <a:t>Timeline Phases: </a:t>
            </a:r>
            <a:r>
              <a:rPr sz="1200">
                <a:solidFill>
                  <a:srgbClr val="333333"/>
                </a:solidFill>
              </a:rPr>
              <a:t>Phase: Phase 3: Amplify &amp; Execute, Timeframe: Months 5-9 (During Tour)</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Multi Channel Plan</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Multi Channel Plan: </a:t>
            </a:r>
            <a:r>
              <a:rPr sz="1200">
                <a:solidFill>
                  <a:srgbClr val="333333"/>
                </a:solidFill>
              </a:rPr>
              <a:t>Channel: YouTube, Role: Deep Narrative &amp; Trust Building (Engagement/Conversion), Content Strategy Summary: Host the primary, heartfelt tour announcement. Feature long-form 'making of' content that tells the 'Creator's Journey'. Use Shorts for high-im</a:t>
            </a:r>
          </a:p>
          <a:p>
            <a:pPr>
              <a:spcBef>
                <a:spcPts val="600"/>
              </a:spcBef>
              <a:spcAft>
                <a:spcPts val="200"/>
              </a:spcAft>
            </a:pPr>
            <a:r>
              <a:rPr sz="1200" b="1">
                <a:solidFill>
                  <a:srgbClr val="1A1A2E"/>
                </a:solidFill>
              </a:rPr>
              <a:t>Multi Channel Plan: </a:t>
            </a:r>
            <a:r>
              <a:rPr sz="1200">
                <a:solidFill>
                  <a:srgbClr val="333333"/>
                </a:solidFill>
              </a:rPr>
              <a:t>Channel: X (Twitter), Role: Real-time Hype &amp; Community Pulse (Awareness/Engagement), Content Strategy Summary: Olan's primary channel for daily, authentic updates, fan interaction, and breaking news (tour dates, sell-outs). Pinned tweets for critical</a:t>
            </a:r>
          </a:p>
          <a:p>
            <a:pPr>
              <a:spcBef>
                <a:spcPts val="600"/>
              </a:spcBef>
              <a:spcAft>
                <a:spcPts val="200"/>
              </a:spcAft>
            </a:pPr>
            <a:r>
              <a:rPr sz="1200" b="1">
                <a:solidFill>
                  <a:srgbClr val="1A1A2E"/>
                </a:solidFill>
              </a:rPr>
              <a:t>Multi Channel Plan: </a:t>
            </a:r>
            <a:r>
              <a:rPr sz="1200">
                <a:solidFill>
                  <a:srgbClr val="333333"/>
                </a:solidFill>
              </a:rPr>
              <a:t>Channel: Reddit (r/FinalSpace), Role: Core Community Seeding &amp; Validation (Engagement/Conversion), Content Strategy Summary: The 'ground zero' for the launch. Host an exclusive AMA with Olan before the main announcement to 'bless' the tour with the c</a:t>
            </a:r>
          </a:p>
          <a:p>
            <a:pPr>
              <a:spcBef>
                <a:spcPts val="600"/>
              </a:spcBef>
              <a:spcAft>
                <a:spcPts val="200"/>
              </a:spcAft>
            </a:pPr>
            <a:r>
              <a:rPr sz="1200" b="1">
                <a:solidFill>
                  <a:srgbClr val="1A1A2E"/>
                </a:solidFill>
              </a:rPr>
              <a:t>Multi Channel Plan: </a:t>
            </a:r>
            <a:r>
              <a:rPr sz="1200">
                <a:solidFill>
                  <a:srgbClr val="333333"/>
                </a:solidFill>
              </a:rPr>
              <a:t>Channel: Instagram, Role: Visual World-Building &amp; Fan Showcase (Awareness/Engagement), Content Strategy Summary: Focus on high-quality visuals: graphic novel panels (Carousels), behind-the-scenes (Reels), and fan art/cosplay from the tour (Stories).,</a:t>
            </a:r>
          </a:p>
          <a:p>
            <a:pPr>
              <a:spcBef>
                <a:spcPts val="600"/>
              </a:spcBef>
              <a:spcAft>
                <a:spcPts val="200"/>
              </a:spcAft>
            </a:pPr>
            <a:r>
              <a:rPr sz="1200" b="1">
                <a:solidFill>
                  <a:srgbClr val="1A1A2E"/>
                </a:solidFill>
              </a:rPr>
              <a:t>Multi Channel Plan: </a:t>
            </a:r>
            <a:r>
              <a:rPr sz="1200">
                <a:solidFill>
                  <a:srgbClr val="333333"/>
                </a:solidFill>
              </a:rPr>
              <a:t>Channel: Partnerships (Regal Cinemas), Role: Venue &amp; Co-Marketing (Awareness/Conversion), Content Strategy Summary: Co-branded marketing assets. In-cinema trailers explaining the unique 'cinematic event'. Promotion through Regal's email and social ch</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Campaign Architecture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Always On: </a:t>
            </a:r>
            <a:r>
              <a:rPr sz="1200">
                <a:solidFill>
                  <a:srgbClr val="333333"/>
                </a:solidFill>
              </a:rPr>
              <a:t>Name: Community Cultivation, Objective: Maintain a strong, engaged community and parasocial bond with Olan Rogers., Audience: The Fantrexian Remnant, The Creator Champions, Behavioral Mechanism: Oxyto</a:t>
            </a:r>
          </a:p>
          <a:p>
            <a:pPr>
              <a:spcBef>
                <a:spcPts val="600"/>
              </a:spcBef>
              <a:spcAft>
                <a:spcPts val="200"/>
              </a:spcAft>
            </a:pPr>
            <a:r>
              <a:rPr sz="1200" b="1">
                <a:solidFill>
                  <a:srgbClr val="1A1A2E"/>
                </a:solidFill>
              </a:rPr>
              <a:t>Always On: </a:t>
            </a:r>
            <a:r>
              <a:rPr sz="1200">
                <a:solidFill>
                  <a:srgbClr val="333333"/>
                </a:solidFill>
              </a:rPr>
              <a:t>Name: Creator's Journey Vlog, Objective: Provide ongoing, authentic content that builds Olan's personal brand., Audience: The Creator Champions, Behavioral Mechanism: Narrative Transportation</a:t>
            </a:r>
          </a:p>
          <a:p>
            <a:pPr>
              <a:spcBef>
                <a:spcPts val="600"/>
              </a:spcBef>
              <a:spcAft>
                <a:spcPts val="200"/>
              </a:spcAft>
            </a:pPr>
            <a:r>
              <a:rPr sz="1200" b="1">
                <a:solidFill>
                  <a:srgbClr val="1A1A2E"/>
                </a:solidFill>
              </a:rPr>
              <a:t>Hero Moments: </a:t>
            </a:r>
            <a:r>
              <a:rPr sz="1200">
                <a:solidFill>
                  <a:srgbClr val="333333"/>
                </a:solidFill>
              </a:rPr>
              <a:t>Name: The Announcement: 'The Ending You Were Promised', Timing: Start of Phase 1, Objective: Launch the tour with maximum emotional impact and drive immediate sell-outs., Audience: The Fantrexian Remn</a:t>
            </a:r>
          </a:p>
          <a:p>
            <a:pPr>
              <a:spcBef>
                <a:spcPts val="600"/>
              </a:spcBef>
              <a:spcAft>
                <a:spcPts val="200"/>
              </a:spcAft>
            </a:pPr>
            <a:r>
              <a:rPr sz="1200" b="1">
                <a:solidFill>
                  <a:srgbClr val="1A1A2E"/>
                </a:solidFill>
              </a:rPr>
              <a:t>Hero Moments: </a:t>
            </a:r>
            <a:r>
              <a:rPr sz="1200">
                <a:solidFill>
                  <a:srgbClr val="333333"/>
                </a:solidFill>
              </a:rPr>
              <a:t>Name: The Cascade: 'By Popular Demand', Timing: Start of Phase 2, Objective: Leverage initial sell-outs as social proof to launch a second wave of dates and activate the 'Creator Champions' segment., </a:t>
            </a:r>
          </a:p>
          <a:p>
            <a:pPr>
              <a:spcBef>
                <a:spcPts val="600"/>
              </a:spcBef>
              <a:spcAft>
                <a:spcPts val="200"/>
              </a:spcAft>
            </a:pPr>
            <a:r>
              <a:rPr sz="1200" b="1">
                <a:solidFill>
                  <a:srgbClr val="1A1A2E"/>
                </a:solidFill>
              </a:rPr>
              <a:t>Hero Moments: </a:t>
            </a:r>
            <a:r>
              <a:rPr sz="1200">
                <a:solidFill>
                  <a:srgbClr val="333333"/>
                </a:solidFill>
              </a:rPr>
              <a:t>Name: The Premiere: First Night Live, Timing: Start of Phase 3, Objective: Generate a massive wave of user-generated content and FOMO from the very first tour stop., Audience: All segments, Concept: A</a:t>
            </a:r>
          </a:p>
          <a:p>
            <a:pPr>
              <a:spcBef>
                <a:spcPts val="600"/>
              </a:spcBef>
              <a:spcAft>
                <a:spcPts val="200"/>
              </a:spcAft>
            </a:pPr>
            <a:r>
              <a:rPr sz="1200" b="1">
                <a:solidFill>
                  <a:srgbClr val="1A1A2E"/>
                </a:solidFill>
              </a:rPr>
              <a:t>Reactive Framework &gt; Response Protocol: </a:t>
            </a:r>
            <a:r>
              <a:rPr sz="1200">
                <a:solidFill>
                  <a:srgbClr val="333333"/>
                </a:solidFill>
              </a:rPr>
              <a:t>A social media manager monitors for triggers and flags them for Olan. Olan provides an authentic, personal response. The goal is to join relevant conversations, not to newsjack.</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Campaign Architecture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Reactive Framework &gt; Approval Process: </a:t>
            </a:r>
            <a:r>
              <a:rPr sz="1200">
                <a:solidFill>
                  <a:srgbClr val="333333"/>
                </a:solidFill>
              </a:rPr>
              <a:t>Olan Rogers has final approval on all reactive content to maintain authenticity.</a:t>
            </a:r>
          </a:p>
          <a:p>
            <a:pPr>
              <a:spcBef>
                <a:spcPts val="600"/>
              </a:spcBef>
              <a:spcAft>
                <a:spcPts val="200"/>
              </a:spcAft>
            </a:pPr>
            <a:r>
              <a:rPr sz="1200" b="1">
                <a:solidFill>
                  <a:srgbClr val="1A1A2E"/>
                </a:solidFill>
              </a:rPr>
              <a:t>Reactive Framework &gt; Tone Guidelines: </a:t>
            </a:r>
            <a:r>
              <a:rPr sz="1200">
                <a:solidFill>
                  <a:srgbClr val="333333"/>
                </a:solidFill>
              </a:rPr>
              <a:t>Empathetic, authentic, passionate, and aligned with the creator-first, fan-centric brand voice.</a:t>
            </a:r>
          </a:p>
          <a:p>
            <a:pPr>
              <a:spcBef>
                <a:spcPts val="600"/>
              </a:spcBef>
              <a:spcAft>
                <a:spcPts val="200"/>
              </a:spcAft>
            </a:pPr>
            <a:r>
              <a:rPr sz="1200" b="1">
                <a:solidFill>
                  <a:srgbClr val="1A1A2E"/>
                </a:solidFill>
              </a:rPr>
              <a:t>Community Programs: </a:t>
            </a:r>
            <a:r>
              <a:rPr sz="1200">
                <a:solidFill>
                  <a:srgbClr val="333333"/>
                </a:solidFill>
              </a:rPr>
              <a:t>Name: r/FinalSpace AMAs, Objective: Provide exclusive access and build goodwill with the most dedicated fans., Mechanism: Scheduled 'Ask Me Anything' sessions with Olan on the subreddit to answer ques</a:t>
            </a:r>
          </a:p>
          <a:p>
            <a:pPr>
              <a:spcBef>
                <a:spcPts val="600"/>
              </a:spcBef>
              <a:spcAft>
                <a:spcPts val="200"/>
              </a:spcAft>
            </a:pPr>
            <a:r>
              <a:rPr sz="1200" b="1">
                <a:solidFill>
                  <a:srgbClr val="1A1A2E"/>
                </a:solidFill>
              </a:rPr>
              <a:t>Community Programs: </a:t>
            </a:r>
            <a:r>
              <a:rPr sz="1200">
                <a:solidFill>
                  <a:srgbClr val="333333"/>
                </a:solidFill>
              </a:rPr>
              <a:t>Name: Final Chapter Fan Art Showcase, Objective: Encourage and reward user-generated content, fostering community and generating marketing assets., Mechanism: A contest where fans submit art inspired </a:t>
            </a:r>
          </a:p>
        </p:txBody>
      </p:sp>
    </p:spTree>
  </p:cSld>
  <p:clrMapOvr>
    <a:masterClrMapping/>
  </p:clrMapOvr>
</p:sld>
</file>

<file path=ppt/slides/slide6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Risk Scenarios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Risk Scenarios: </a:t>
            </a:r>
            <a:r>
              <a:rPr sz="1200">
                <a:solidFill>
                  <a:srgbClr val="333333"/>
                </a:solidFill>
              </a:rPr>
              <a:t>Scenario: Niche Audience Scalability Failure: Initial cities sell well, but demand drops off sharply for subsequent dates, indicating the addressable market is smaller than anticipated., Probability: moderate, Impact: high, Contingency Plan: Pivot fr</a:t>
            </a:r>
          </a:p>
          <a:p>
            <a:pPr>
              <a:spcBef>
                <a:spcPts val="600"/>
              </a:spcBef>
              <a:spcAft>
                <a:spcPts val="200"/>
              </a:spcAft>
            </a:pPr>
            <a:r>
              <a:rPr sz="1200" b="1">
                <a:solidFill>
                  <a:srgbClr val="1A1A2E"/>
                </a:solidFill>
              </a:rPr>
              <a:t>Risk Scenarios: </a:t>
            </a:r>
            <a:r>
              <a:rPr sz="1200">
                <a:solidFill>
                  <a:srgbClr val="333333"/>
                </a:solidFill>
              </a:rPr>
              <a:t>Scenario: Venue Perception Mismatch: Fans perceive the Regal Cinemas venue as 'weird' or 'corporate' for a book tour, leading to confusion and lower-than-expected attendance., Probability: moderate, Impact: moderate, Contingency Plan: Launch a dedica</a:t>
            </a:r>
          </a:p>
          <a:p>
            <a:pPr>
              <a:spcBef>
                <a:spcPts val="600"/>
              </a:spcBef>
              <a:spcAft>
                <a:spcPts val="200"/>
              </a:spcAft>
            </a:pPr>
            <a:r>
              <a:rPr sz="1200" b="1">
                <a:solidFill>
                  <a:srgbClr val="1A1A2E"/>
                </a:solidFill>
              </a:rPr>
              <a:t>Risk Scenarios: </a:t>
            </a:r>
            <a:r>
              <a:rPr sz="1200">
                <a:solidFill>
                  <a:srgbClr val="333333"/>
                </a:solidFill>
              </a:rPr>
              <a:t>Scenario: Logistical Failure: A major issue with a venue, ticketing partner, or merchandise fulfillment creates a poor fan experience, leading to negative backlash that damages Olan's high-trust reputation., Probability: low, Impact: high, Contingenc</a:t>
            </a:r>
          </a:p>
        </p:txBody>
      </p:sp>
    </p:spTree>
  </p:cSld>
  <p:clrMapOvr>
    <a:masterClrMapping/>
  </p:clrMapOvr>
</p:sld>
</file>

<file path=ppt/slides/slide6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Measurement Framework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North Star Metric &gt; Metric: </a:t>
            </a:r>
            <a:r>
              <a:rPr sz="1200">
                <a:solidFill>
                  <a:srgbClr val="333333"/>
                </a:solidFill>
              </a:rPr>
              <a:t>Total Fan Investment</a:t>
            </a:r>
          </a:p>
          <a:p>
            <a:pPr>
              <a:spcBef>
                <a:spcPts val="600"/>
              </a:spcBef>
              <a:spcAft>
                <a:spcPts val="200"/>
              </a:spcAft>
            </a:pPr>
            <a:r>
              <a:rPr sz="1200" b="1">
                <a:solidFill>
                  <a:srgbClr val="1A1A2E"/>
                </a:solidFill>
              </a:rPr>
              <a:t>North Star Metric &gt; Rationale: </a:t>
            </a:r>
            <a:r>
              <a:rPr sz="1200">
                <a:solidFill>
                  <a:srgbClr val="333333"/>
                </a:solidFill>
              </a:rPr>
              <a:t>This combines ticket sales, merchandise revenue, and graphic novel sales to provide a holistic view of the financial success and captures the full value of this high-affinity audience, reflecting thei</a:t>
            </a:r>
          </a:p>
          <a:p>
            <a:pPr>
              <a:spcBef>
                <a:spcPts val="600"/>
              </a:spcBef>
              <a:spcAft>
                <a:spcPts val="200"/>
              </a:spcAft>
            </a:pPr>
            <a:r>
              <a:rPr sz="1200" b="1">
                <a:solidFill>
                  <a:srgbClr val="1A1A2E"/>
                </a:solidFill>
              </a:rPr>
              <a:t>Leading Indicators: </a:t>
            </a:r>
            <a:r>
              <a:rPr sz="1200">
                <a:solidFill>
                  <a:srgbClr val="333333"/>
                </a:solidFill>
              </a:rPr>
              <a:t>Ticket sales velocity (sales per hour in first 24 hours)</a:t>
            </a:r>
          </a:p>
          <a:p>
            <a:pPr>
              <a:spcBef>
                <a:spcPts val="600"/>
              </a:spcBef>
              <a:spcAft>
                <a:spcPts val="200"/>
              </a:spcAft>
            </a:pPr>
            <a:r>
              <a:rPr sz="1200" b="1">
                <a:solidFill>
                  <a:srgbClr val="1A1A2E"/>
                </a:solidFill>
              </a:rPr>
              <a:t>Leading Indicators: </a:t>
            </a:r>
            <a:r>
              <a:rPr sz="1200">
                <a:solidFill>
                  <a:srgbClr val="333333"/>
                </a:solidFill>
              </a:rPr>
              <a:t>Social media announcement engagement rate</a:t>
            </a:r>
          </a:p>
          <a:p>
            <a:pPr>
              <a:spcBef>
                <a:spcPts val="600"/>
              </a:spcBef>
              <a:spcAft>
                <a:spcPts val="200"/>
              </a:spcAft>
            </a:pPr>
            <a:r>
              <a:rPr sz="1200" b="1">
                <a:solidFill>
                  <a:srgbClr val="1A1A2E"/>
                </a:solidFill>
              </a:rPr>
              <a:t>Leading Indicators: </a:t>
            </a:r>
            <a:r>
              <a:rPr sz="1200">
                <a:solidFill>
                  <a:srgbClr val="333333"/>
                </a:solidFill>
              </a:rPr>
              <a:t>Sentiment analysis of fan comments</a:t>
            </a:r>
          </a:p>
          <a:p>
            <a:pPr>
              <a:spcBef>
                <a:spcPts val="600"/>
              </a:spcBef>
              <a:spcAft>
                <a:spcPts val="200"/>
              </a:spcAft>
            </a:pPr>
            <a:r>
              <a:rPr sz="1200" b="1">
                <a:solidFill>
                  <a:srgbClr val="1A1A2E"/>
                </a:solidFill>
              </a:rPr>
              <a:t>Lagging Indicators: </a:t>
            </a:r>
            <a:r>
              <a:rPr sz="1200">
                <a:solidFill>
                  <a:srgbClr val="333333"/>
                </a:solidFill>
              </a:rPr>
              <a:t>Final tour sell-out percentage</a:t>
            </a:r>
          </a:p>
        </p:txBody>
      </p:sp>
    </p:spTree>
  </p:cSld>
  <p:clrMapOvr>
    <a:masterClrMapping/>
  </p:clrMapOvr>
</p:sld>
</file>

<file path=ppt/slides/slide6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Executive Summary &amp; Grand Strategy — Measurement Framework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Lagging Indicators: </a:t>
            </a:r>
            <a:r>
              <a:rPr sz="1200">
                <a:solidFill>
                  <a:srgbClr val="333333"/>
                </a:solidFill>
              </a:rPr>
              <a:t>Net Promoter Score (NPS) from attendees</a:t>
            </a:r>
          </a:p>
          <a:p>
            <a:pPr>
              <a:spcBef>
                <a:spcPts val="600"/>
              </a:spcBef>
              <a:spcAft>
                <a:spcPts val="200"/>
              </a:spcAft>
            </a:pPr>
            <a:r>
              <a:rPr sz="1200" b="1">
                <a:solidFill>
                  <a:srgbClr val="1A1A2E"/>
                </a:solidFill>
              </a:rPr>
              <a:t>Lagging Indicators: </a:t>
            </a:r>
            <a:r>
              <a:rPr sz="1200">
                <a:solidFill>
                  <a:srgbClr val="333333"/>
                </a:solidFill>
              </a:rPr>
              <a:t>Total merchandise revenue</a:t>
            </a:r>
          </a:p>
          <a:p>
            <a:pPr>
              <a:spcBef>
                <a:spcPts val="600"/>
              </a:spcBef>
              <a:spcAft>
                <a:spcPts val="200"/>
              </a:spcAft>
            </a:pPr>
            <a:r>
              <a:rPr sz="1200" b="1">
                <a:solidFill>
                  <a:srgbClr val="1A1A2E"/>
                </a:solidFill>
              </a:rPr>
              <a:t>Per Segment Kpis: </a:t>
            </a:r>
            <a:r>
              <a:rPr sz="1200">
                <a:solidFill>
                  <a:srgbClr val="333333"/>
                </a:solidFill>
              </a:rPr>
              <a:t>Segment: The Fantrexian Remnant, Primary Kpi: Ticket Conversion Rate from Direct Channels</a:t>
            </a:r>
          </a:p>
          <a:p>
            <a:pPr>
              <a:spcBef>
                <a:spcPts val="600"/>
              </a:spcBef>
              <a:spcAft>
                <a:spcPts val="200"/>
              </a:spcAft>
            </a:pPr>
            <a:r>
              <a:rPr sz="1200" b="1">
                <a:solidFill>
                  <a:srgbClr val="1A1A2E"/>
                </a:solidFill>
              </a:rPr>
              <a:t>Per Segment Kpis: </a:t>
            </a:r>
            <a:r>
              <a:rPr sz="1200">
                <a:solidFill>
                  <a:srgbClr val="333333"/>
                </a:solidFill>
              </a:rPr>
              <a:t>Segment: The Creator Champions, Primary Kpi: Click-Through Rate from Non-IP Content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Competitive Landscape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Direct Competitors: </a:t>
            </a:r>
            <a:r>
              <a:rPr sz="1200">
                <a:solidFill>
                  <a:srgbClr val="333333"/>
                </a:solidFill>
              </a:rPr>
              <a:t>Rick and Morty</a:t>
            </a:r>
          </a:p>
          <a:p>
            <a:pPr>
              <a:spcBef>
                <a:spcPts val="600"/>
              </a:spcBef>
              <a:spcAft>
                <a:spcPts val="200"/>
              </a:spcAft>
            </a:pPr>
            <a:r>
              <a:rPr sz="1200" b="1">
                <a:solidFill>
                  <a:srgbClr val="1A1A2E"/>
                </a:solidFill>
              </a:rPr>
              <a:t>Direct Competitors: </a:t>
            </a:r>
            <a:r>
              <a:rPr sz="1200">
                <a:solidFill>
                  <a:srgbClr val="333333"/>
                </a:solidFill>
              </a:rPr>
              <a:t>Futurama</a:t>
            </a:r>
          </a:p>
          <a:p>
            <a:pPr>
              <a:spcBef>
                <a:spcPts val="600"/>
              </a:spcBef>
              <a:spcAft>
                <a:spcPts val="200"/>
              </a:spcAft>
            </a:pPr>
            <a:r>
              <a:rPr sz="1200" b="1">
                <a:solidFill>
                  <a:srgbClr val="1A1A2E"/>
                </a:solidFill>
              </a:rPr>
              <a:t>Direct Competitors: </a:t>
            </a:r>
            <a:r>
              <a:rPr sz="1200">
                <a:solidFill>
                  <a:srgbClr val="333333"/>
                </a:solidFill>
              </a:rPr>
              <a:t>Other creator-driven graphic novel conclusions to cancelled series</a:t>
            </a:r>
          </a:p>
          <a:p>
            <a:pPr>
              <a:spcBef>
                <a:spcPts val="600"/>
              </a:spcBef>
              <a:spcAft>
                <a:spcPts val="200"/>
              </a:spcAft>
            </a:pPr>
            <a:r>
              <a:rPr sz="1200" b="1">
                <a:solidFill>
                  <a:srgbClr val="1A1A2E"/>
                </a:solidFill>
              </a:rPr>
              <a:t>Adjacent Competitors: </a:t>
            </a:r>
            <a:r>
              <a:rPr sz="1200">
                <a:solidFill>
                  <a:srgbClr val="333333"/>
                </a:solidFill>
              </a:rPr>
              <a:t>Comic conventions (e.g., San Diego Comic-Con, GalaxyCon)</a:t>
            </a:r>
          </a:p>
          <a:p>
            <a:pPr>
              <a:spcBef>
                <a:spcPts val="600"/>
              </a:spcBef>
              <a:spcAft>
                <a:spcPts val="200"/>
              </a:spcAft>
            </a:pPr>
            <a:r>
              <a:rPr sz="1200" b="1">
                <a:solidFill>
                  <a:srgbClr val="1A1A2E"/>
                </a:solidFill>
              </a:rPr>
              <a:t>Adjacent Competitors: </a:t>
            </a:r>
            <a:r>
              <a:rPr sz="1200">
                <a:solidFill>
                  <a:srgbClr val="333333"/>
                </a:solidFill>
              </a:rPr>
              <a:t>Other graphic novel book tours</a:t>
            </a:r>
          </a:p>
          <a:p>
            <a:pPr>
              <a:spcBef>
                <a:spcPts val="600"/>
              </a:spcBef>
              <a:spcAft>
                <a:spcPts val="200"/>
              </a:spcAft>
            </a:pPr>
            <a:r>
              <a:rPr sz="1200" b="1">
                <a:solidFill>
                  <a:srgbClr val="1A1A2E"/>
                </a:solidFill>
              </a:rPr>
              <a:t>Unique Positioning: </a:t>
            </a:r>
            <a:r>
              <a:rPr sz="1200">
                <a:solidFill>
                  <a:srgbClr val="333333"/>
                </a:solidFill>
              </a:rPr>
              <a:t>The 'Final Space Book Tour' offers a unique opportunity for fans to directly engage with Olan Rogers, the creator of a beloved, prematurely cancelled series, as he presents the official, fan-demanded conclusion in graphic novel form. This event is not just a book signing, but a celebration of a comm</a:t>
            </a:r>
          </a:p>
        </p:txBody>
      </p:sp>
    </p:spTree>
  </p:cSld>
  <p:clrMapOvr>
    <a:masterClrMapping/>
  </p:clrMapOvr>
</p:sld>
</file>

<file path=ppt/slides/slide70.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Rachel</a:t>
            </a:r>
          </a:p>
          <a:p>
            <a:pPr algn="ctr"/>
            <a:r>
              <a:rPr sz="2800" b="1">
                <a:solidFill>
                  <a:srgbClr val="FFFFFF"/>
                </a:solidFill>
              </a:rPr>
              <a:t>Creative Brief &amp; Campaign Deliverables</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Creative Brief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Primary Audiences: </a:t>
            </a:r>
            <a:r>
              <a:rPr sz="1200">
                <a:solidFill>
                  <a:srgbClr val="333333"/>
                </a:solidFill>
              </a:rPr>
              <a:t>Segment Name: The Fantrexian Remnant, Targeting Guidance: For the Fantrexians: Frame every communication as the resolution to a shared trauma (the cancellation). This isn't a product launch; it's the </a:t>
            </a:r>
          </a:p>
          <a:p>
            <a:pPr>
              <a:spcBef>
                <a:spcPts val="600"/>
              </a:spcBef>
              <a:spcAft>
                <a:spcPts val="200"/>
              </a:spcAft>
            </a:pPr>
            <a:r>
              <a:rPr sz="1200" b="1">
                <a:solidFill>
                  <a:srgbClr val="1A1A2E"/>
                </a:solidFill>
              </a:rPr>
              <a:t>Primary Audiences: </a:t>
            </a:r>
            <a:r>
              <a:rPr sz="1200">
                <a:solidFill>
                  <a:srgbClr val="333333"/>
                </a:solidFill>
              </a:rPr>
              <a:t>Segment Name: The Creator Champions, Targeting Guidance: For the Champions: Position this as a 'vote with your wallet' moment for creative independence. The story is the proof, but the *cause* is the </a:t>
            </a:r>
          </a:p>
          <a:p>
            <a:pPr>
              <a:spcBef>
                <a:spcPts val="600"/>
              </a:spcBef>
              <a:spcAft>
                <a:spcPts val="200"/>
              </a:spcAft>
            </a:pPr>
            <a:r>
              <a:rPr sz="1200" b="1">
                <a:solidFill>
                  <a:srgbClr val="1A1A2E"/>
                </a:solidFill>
              </a:rPr>
              <a:t>Creative Strategy: </a:t>
            </a:r>
            <a:r>
              <a:rPr sz="1200">
                <a:solidFill>
                  <a:srgbClr val="333333"/>
                </a:solidFill>
              </a:rPr>
              <a:t>Strategic Point: Weaponize the loss to sell the resolution., Creative Direction: Every piece of creative must first acknowledge the pain of the cancellation and the unresolved cliffhanger. We then pos</a:t>
            </a:r>
          </a:p>
          <a:p>
            <a:pPr>
              <a:spcBef>
                <a:spcPts val="600"/>
              </a:spcBef>
              <a:spcAft>
                <a:spcPts val="200"/>
              </a:spcAft>
            </a:pPr>
            <a:r>
              <a:rPr sz="1200" b="1">
                <a:solidFill>
                  <a:srgbClr val="1A1A2E"/>
                </a:solidFill>
              </a:rPr>
              <a:t>Creative Strategy: </a:t>
            </a:r>
            <a:r>
              <a:rPr sz="1200">
                <a:solidFill>
                  <a:srgbClr val="333333"/>
                </a:solidFill>
              </a:rPr>
              <a:t>Strategic Point: Frame the creator as the hero of the story., Creative Direction: Olan Rogers is not just the author; he's the protagonist in the real-world story of 'saving Final Space.' Creative sho</a:t>
            </a:r>
          </a:p>
          <a:p>
            <a:pPr>
              <a:spcBef>
                <a:spcPts val="600"/>
              </a:spcBef>
              <a:spcAft>
                <a:spcPts val="200"/>
              </a:spcAft>
            </a:pPr>
            <a:r>
              <a:rPr sz="1200" b="1">
                <a:solidFill>
                  <a:srgbClr val="1A1A2E"/>
                </a:solidFill>
              </a:rPr>
              <a:t>Creative Strategy: </a:t>
            </a:r>
            <a:r>
              <a:rPr sz="1200">
                <a:solidFill>
                  <a:srgbClr val="333333"/>
                </a:solidFill>
              </a:rPr>
              <a:t>Strategic Point: Sell a pilgrimage, not a ticket., Creative Direction: Position the cinematic tour as a communal gathering, a shared ritual. Creative should emphasize the collective experience: shots </a:t>
            </a:r>
          </a:p>
          <a:p>
            <a:pPr>
              <a:spcBef>
                <a:spcPts val="600"/>
              </a:spcBef>
              <a:spcAft>
                <a:spcPts val="200"/>
              </a:spcAft>
            </a:pPr>
            <a:r>
              <a:rPr sz="1200" b="1">
                <a:solidFill>
                  <a:srgbClr val="1A1A2E"/>
                </a:solidFill>
              </a:rPr>
              <a:t>Content Pillars: </a:t>
            </a:r>
            <a:r>
              <a:rPr sz="1200">
                <a:solidFill>
                  <a:srgbClr val="333333"/>
                </a:solidFill>
              </a:rPr>
              <a:t>Pillar Name: The Creator's Journey, Strategy Connection: This pillar serves the 'Creator as Hero' strategy by showcasing Olan's authentic struggle and commitment, building the parasocial trust necessa</a:t>
            </a:r>
          </a:p>
        </p:txBody>
      </p:sp>
    </p:spTree>
  </p:cSld>
  <p:clrMapOvr>
    <a:masterClrMapping/>
  </p:clrMapOvr>
</p:sld>
</file>

<file path=ppt/slides/slide7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Creative Brief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Content Pillars: </a:t>
            </a:r>
            <a:r>
              <a:rPr sz="1200">
                <a:solidFill>
                  <a:srgbClr val="333333"/>
                </a:solidFill>
              </a:rPr>
              <a:t>Pillar Name: The Final Chapter Unveiled, Strategy Connection: This pillar directly addresses the 'Weaponize the Loss' strategy by providing tantalizing glimpses of the narrative closure fans crave, ac</a:t>
            </a:r>
          </a:p>
          <a:p>
            <a:pPr>
              <a:spcBef>
                <a:spcPts val="600"/>
              </a:spcBef>
              <a:spcAft>
                <a:spcPts val="200"/>
              </a:spcAft>
            </a:pPr>
            <a:r>
              <a:rPr sz="1200" b="1">
                <a:solidFill>
                  <a:srgbClr val="1A1A2E"/>
                </a:solidFill>
              </a:rPr>
              <a:t>Content Pillars: </a:t>
            </a:r>
            <a:r>
              <a:rPr sz="1200">
                <a:solidFill>
                  <a:srgbClr val="333333"/>
                </a:solidFill>
              </a:rPr>
              <a:t>Pillar Name: The Communal Experience, Strategy Connection: This supports the 'Sell a Pilgrimage' strategy by framing the tour as a collective event, highlighting the shared emotions and community aspe</a:t>
            </a:r>
          </a:p>
          <a:p>
            <a:pPr>
              <a:spcBef>
                <a:spcPts val="600"/>
              </a:spcBef>
              <a:spcAft>
                <a:spcPts val="200"/>
              </a:spcAft>
            </a:pPr>
            <a:r>
              <a:rPr sz="1200" b="1">
                <a:solidFill>
                  <a:srgbClr val="1A1A2E"/>
                </a:solidFill>
              </a:rPr>
              <a:t>Creative Hooks: </a:t>
            </a:r>
            <a:r>
              <a:rPr sz="1200">
                <a:solidFill>
                  <a:srgbClr val="333333"/>
                </a:solidFill>
              </a:rPr>
              <a:t>Hook Name: An Ending Earned, Pillar Served: The Creator's Journey &amp; The Final Chapter Unveiled, Psychometric Basis: Appeals to the high Conscientiousness of the 'Fantrexian Remnant' and the 'Fairness/</a:t>
            </a:r>
          </a:p>
          <a:p>
            <a:pPr>
              <a:spcBef>
                <a:spcPts val="600"/>
              </a:spcBef>
              <a:spcAft>
                <a:spcPts val="200"/>
              </a:spcAft>
            </a:pPr>
            <a:r>
              <a:rPr sz="1200" b="1">
                <a:solidFill>
                  <a:srgbClr val="1A1A2E"/>
                </a:solidFill>
              </a:rPr>
              <a:t>Creative Hooks: </a:t>
            </a:r>
            <a:r>
              <a:rPr sz="1200">
                <a:solidFill>
                  <a:srgbClr val="333333"/>
                </a:solidFill>
              </a:rPr>
              <a:t>Hook Name: The Story They Couldn't Kill, Pillar Served: The Creator's Journey, Psychometric Basis: Directly targets the 'Liberty/Oppression' moral foundation of 'The Creator Champions.' It frames the </a:t>
            </a:r>
          </a:p>
        </p:txBody>
      </p:sp>
    </p:spTree>
  </p:cSld>
  <p:clrMapOvr>
    <a:masterClrMapping/>
  </p:clrMapOvr>
</p:sld>
</file>

<file path=ppt/slides/slide7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Messaging Architecture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Messaging Architecture: </a:t>
            </a:r>
            <a:r>
              <a:rPr sz="1200">
                <a:solidFill>
                  <a:srgbClr val="333333"/>
                </a:solidFill>
              </a:rPr>
              <a:t>Segment Name: The Fantrexian Remnant, Core Message: The ending you were denied is finally here, and this is your one chance to experience it together., Tone: Passionate, heartfelt, direct, and communal. Speak as a fellow fan who understands the loss </a:t>
            </a:r>
          </a:p>
          <a:p>
            <a:pPr>
              <a:spcBef>
                <a:spcPts val="600"/>
              </a:spcBef>
              <a:spcAft>
                <a:spcPts val="200"/>
              </a:spcAft>
            </a:pPr>
            <a:r>
              <a:rPr sz="1200" b="1">
                <a:solidFill>
                  <a:srgbClr val="1A1A2E"/>
                </a:solidFill>
              </a:rPr>
              <a:t>Messaging Architecture: </a:t>
            </a:r>
            <a:r>
              <a:rPr sz="1200">
                <a:solidFill>
                  <a:srgbClr val="333333"/>
                </a:solidFill>
              </a:rPr>
              <a:t>Segment Name: The Creator Champions, Core Message: Support the creator who refused to let a corporation kill his story, and witness what true creative independence looks like., Tone: Inspirational, rebellious, authentic, and story-driven. Speak as a </a:t>
            </a:r>
          </a:p>
        </p:txBody>
      </p:sp>
    </p:spTree>
  </p:cSld>
  <p:clrMapOvr>
    <a:masterClrMapping/>
  </p:clrMapOvr>
</p:sld>
</file>

<file path=ppt/slides/slide7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Campaign Challenge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Campaign Challenge: </a:t>
            </a:r>
            <a:r>
              <a:rPr sz="1200">
                <a:solidFill>
                  <a:srgbClr val="333333"/>
                </a:solidFill>
              </a:rPr>
              <a:t>Our Challenge: Transform the conclusion of a beloved story from a simple product release into a must-attend cultural ritual that honors fan loyalty and solidifies Olan Rogers as a champion of independent creation.</a:t>
            </a:r>
          </a:p>
        </p:txBody>
      </p:sp>
    </p:spTree>
  </p:cSld>
  <p:clrMapOvr>
    <a:masterClrMapping/>
  </p:clrMapOvr>
</p:sld>
</file>

<file path=ppt/slides/slide7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Campaign Deliverables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Art Direction &gt; Visual Style Direction: </a:t>
            </a:r>
            <a:r>
              <a:rPr sz="1200">
                <a:solidFill>
                  <a:srgbClr val="333333"/>
                </a:solidFill>
              </a:rPr>
              <a:t>Cinematic Catharsis. The mood should blend the epic, vibrant, high-stakes visuals of the 'Final Space' IP with a raw, authentic, documentary-style portrayal of Olan Rogers. It's the intersection of a </a:t>
            </a:r>
          </a:p>
          <a:p>
            <a:pPr>
              <a:spcBef>
                <a:spcPts val="600"/>
              </a:spcBef>
              <a:spcAft>
                <a:spcPts val="200"/>
              </a:spcAft>
            </a:pPr>
            <a:r>
              <a:rPr sz="1200" b="1">
                <a:solidFill>
                  <a:srgbClr val="1A1A2E"/>
                </a:solidFill>
              </a:rPr>
              <a:t>Art Direction &gt; Color Palette Guidance: </a:t>
            </a:r>
            <a:r>
              <a:rPr sz="1200">
                <a:solidFill>
                  <a:srgbClr val="333333"/>
                </a:solidFill>
              </a:rPr>
              <a:t>Primary: Deep space blues and purples from the Final Space palette (#0C0A3E, #4A1A7A). Accent: Energetic greens and magentas for cosmic effects (#00FFC2, #FF007A). Secondary (for creator-focused conte</a:t>
            </a:r>
          </a:p>
          <a:p>
            <a:pPr>
              <a:spcBef>
                <a:spcPts val="600"/>
              </a:spcBef>
              <a:spcAft>
                <a:spcPts val="200"/>
              </a:spcAft>
            </a:pPr>
            <a:r>
              <a:rPr sz="1200" b="1">
                <a:solidFill>
                  <a:srgbClr val="1A1A2E"/>
                </a:solidFill>
              </a:rPr>
              <a:t>Art Direction &gt; Typography Direction: </a:t>
            </a:r>
            <a:r>
              <a:rPr sz="1200">
                <a:solidFill>
                  <a:srgbClr val="333333"/>
                </a:solidFill>
              </a:rPr>
              <a:t>Headline Font: A bold, cinematic, slightly condensed sans-serif (e.g., Gotham Condensed, Bebas Neue) for impact and scale. Body Font: A clean, highly legible serif (e.g., Merriweather, Lora) for story</a:t>
            </a:r>
          </a:p>
          <a:p>
            <a:pPr>
              <a:spcBef>
                <a:spcPts val="600"/>
              </a:spcBef>
              <a:spcAft>
                <a:spcPts val="200"/>
              </a:spcAft>
            </a:pPr>
            <a:r>
              <a:rPr sz="1200" b="1">
                <a:solidFill>
                  <a:srgbClr val="1A1A2E"/>
                </a:solidFill>
              </a:rPr>
              <a:t>Art Direction &gt; Photography Direction: </a:t>
            </a:r>
            <a:r>
              <a:rPr sz="1200">
                <a:solidFill>
                  <a:srgbClr val="333333"/>
                </a:solidFill>
              </a:rPr>
              <a:t>For Olan: Candid, authentic, and unpolished. Capture the effort and passion in his workspace. For the event: Focus on the shared emotion of the crowd – faces illuminated by the screen, friends sharing</a:t>
            </a:r>
          </a:p>
          <a:p>
            <a:pPr>
              <a:spcBef>
                <a:spcPts val="600"/>
              </a:spcBef>
              <a:spcAft>
                <a:spcPts val="200"/>
              </a:spcAft>
            </a:pPr>
            <a:r>
              <a:rPr sz="1200" b="1">
                <a:solidFill>
                  <a:srgbClr val="1A1A2E"/>
                </a:solidFill>
              </a:rPr>
              <a:t>Paid Media Creative: </a:t>
            </a:r>
            <a:r>
              <a:rPr sz="1200">
                <a:solidFill>
                  <a:srgbClr val="333333"/>
                </a:solidFill>
              </a:rPr>
              <a:t>Platform: Instagram/Facebook, Ad Concept: Carousel ad. Card 1: 'They left it on a cliffhanger.' (Image: Final scene of the show). Card 2: 'So he finished it himself.' (Image: Olan at his desk). Card 3</a:t>
            </a:r>
          </a:p>
          <a:p>
            <a:pPr>
              <a:spcBef>
                <a:spcPts val="600"/>
              </a:spcBef>
              <a:spcAft>
                <a:spcPts val="200"/>
              </a:spcAft>
            </a:pPr>
            <a:r>
              <a:rPr sz="1200" b="1">
                <a:solidFill>
                  <a:srgbClr val="1A1A2E"/>
                </a:solidFill>
              </a:rPr>
              <a:t>Paid Media Creative: </a:t>
            </a:r>
            <a:r>
              <a:rPr sz="1200">
                <a:solidFill>
                  <a:srgbClr val="333333"/>
                </a:solidFill>
              </a:rPr>
              <a:t>Platform: YouTube (Pre-roll), Ad Concept: A 15-second, unskippable version of 'The Promise Trailer,' cutting straight to the emotional core and ending with a clear call to action and dates for the vie</a:t>
            </a:r>
          </a:p>
        </p:txBody>
      </p:sp>
    </p:spTree>
  </p:cSld>
  <p:clrMapOvr>
    <a:masterClrMapping/>
  </p:clrMapOvr>
</p:sld>
</file>

<file path=ppt/slides/slide7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Campaign Deliverables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Paid Media Creative: </a:t>
            </a:r>
            <a:r>
              <a:rPr sz="1200">
                <a:solidFill>
                  <a:srgbClr val="333333"/>
                </a:solidFill>
              </a:rPr>
              <a:t>Platform: Reddit, Ad Concept: Promoted post in relevant subreddits (e.g., r/graphicnovels, r/television, r/animation). Ad must look and feel like a native post. Title: '[OC] I wrote/drew a 570-page en</a:t>
            </a:r>
          </a:p>
        </p:txBody>
      </p:sp>
    </p:spTree>
  </p:cSld>
  <p:clrMapOvr>
    <a:masterClrMapping/>
  </p:clrMapOvr>
</p:sld>
</file>

<file path=ppt/slides/slide7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Cta Library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Awareness: </a:t>
            </a:r>
            <a:r>
              <a:rPr sz="1200">
                <a:solidFill>
                  <a:srgbClr val="333333"/>
                </a:solidFill>
              </a:rPr>
              <a:t>Cta: Watch The Story Behind The Final Chapter, Segment: The Creator Champions, Mechanism: Curiosity Gap / Narrative Transportation, Placement: YouTube ad, social bio link</a:t>
            </a:r>
          </a:p>
          <a:p>
            <a:pPr>
              <a:spcBef>
                <a:spcPts val="600"/>
              </a:spcBef>
              <a:spcAft>
                <a:spcPts val="200"/>
              </a:spcAft>
            </a:pPr>
            <a:r>
              <a:rPr sz="1200" b="1">
                <a:solidFill>
                  <a:srgbClr val="1A1A2E"/>
                </a:solidFill>
              </a:rPr>
              <a:t>Awareness: </a:t>
            </a:r>
            <a:r>
              <a:rPr sz="1200">
                <a:solidFill>
                  <a:srgbClr val="333333"/>
                </a:solidFill>
              </a:rPr>
              <a:t>Cta: See The Art They Didn't Want You To See, Segment: The Fantrexian Remnant, Mechanism: Reactance / Curiosity, Placement: Instagram post, social ad copy</a:t>
            </a:r>
          </a:p>
          <a:p>
            <a:pPr>
              <a:spcBef>
                <a:spcPts val="600"/>
              </a:spcBef>
              <a:spcAft>
                <a:spcPts val="200"/>
              </a:spcAft>
            </a:pPr>
            <a:r>
              <a:rPr sz="1200" b="1">
                <a:solidFill>
                  <a:srgbClr val="1A1A2E"/>
                </a:solidFill>
              </a:rPr>
              <a:t>Awareness: </a:t>
            </a:r>
            <a:r>
              <a:rPr sz="1200">
                <a:solidFill>
                  <a:srgbClr val="333333"/>
                </a:solidFill>
              </a:rPr>
              <a:t>Cta: Learn More, Segment: All, Mechanism: Low-friction information seeking, Placement: Digital ads, website header</a:t>
            </a:r>
          </a:p>
          <a:p>
            <a:pPr>
              <a:spcBef>
                <a:spcPts val="600"/>
              </a:spcBef>
              <a:spcAft>
                <a:spcPts val="200"/>
              </a:spcAft>
            </a:pPr>
            <a:r>
              <a:rPr sz="1200" b="1">
                <a:solidFill>
                  <a:srgbClr val="1A1A2E"/>
                </a:solidFill>
              </a:rPr>
              <a:t>Engagement: </a:t>
            </a:r>
            <a:r>
              <a:rPr sz="1200">
                <a:solidFill>
                  <a:srgbClr val="333333"/>
                </a:solidFill>
              </a:rPr>
              <a:t>Cta: What question would you ask Olan live?, Segment: The Fantrexian Remnant, Mechanism: Reciprocity / Community Engagement, Placement: Instagram Story sticker, X (Twitter) post</a:t>
            </a:r>
          </a:p>
          <a:p>
            <a:pPr>
              <a:spcBef>
                <a:spcPts val="600"/>
              </a:spcBef>
              <a:spcAft>
                <a:spcPts val="200"/>
              </a:spcAft>
            </a:pPr>
            <a:r>
              <a:rPr sz="1200" b="1">
                <a:solidFill>
                  <a:srgbClr val="1A1A2E"/>
                </a:solidFill>
              </a:rPr>
              <a:t>Engagement: </a:t>
            </a:r>
            <a:r>
              <a:rPr sz="1200">
                <a:solidFill>
                  <a:srgbClr val="333333"/>
                </a:solidFill>
              </a:rPr>
              <a:t>Cta: Share if you support independent creators., Segment: The Creator Champions, Mechanism: In-Group Identity Signaling, Placement: End of YouTube video, social media post</a:t>
            </a:r>
          </a:p>
          <a:p>
            <a:pPr>
              <a:spcBef>
                <a:spcPts val="600"/>
              </a:spcBef>
              <a:spcAft>
                <a:spcPts val="200"/>
              </a:spcAft>
            </a:pPr>
            <a:r>
              <a:rPr sz="1200" b="1">
                <a:solidFill>
                  <a:srgbClr val="1A1A2E"/>
                </a:solidFill>
              </a:rPr>
              <a:t>Engagement: </a:t>
            </a:r>
            <a:r>
              <a:rPr sz="1200">
                <a:solidFill>
                  <a:srgbClr val="333333"/>
                </a:solidFill>
              </a:rPr>
              <a:t>Cta: Drop your favorite Final Space memory below., Segment: The Fantrexian Remnant, Mechanism: Nostalgia / Community Bonding, Placement: Facebook post, YouTube community tab</a:t>
            </a:r>
          </a:p>
        </p:txBody>
      </p:sp>
    </p:spTree>
  </p:cSld>
  <p:clrMapOvr>
    <a:masterClrMapping/>
  </p:clrMapOvr>
</p:sld>
</file>

<file path=ppt/slides/slide7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Cta Library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Conversion: </a:t>
            </a:r>
            <a:r>
              <a:rPr sz="1200">
                <a:solidFill>
                  <a:srgbClr val="333333"/>
                </a:solidFill>
              </a:rPr>
              <a:t>Cta: Secure Your Ending, Segment: The Fantrexian Remnant, Mechanism: Loss Aversion (securing the 'gain' of closure), Placement: Ticketing page button, email primary CTA</a:t>
            </a:r>
          </a:p>
          <a:p>
            <a:pPr>
              <a:spcBef>
                <a:spcPts val="600"/>
              </a:spcBef>
              <a:spcAft>
                <a:spcPts val="200"/>
              </a:spcAft>
            </a:pPr>
            <a:r>
              <a:rPr sz="1200" b="1">
                <a:solidFill>
                  <a:srgbClr val="1A1A2E"/>
                </a:solidFill>
              </a:rPr>
              <a:t>Conversion: </a:t>
            </a:r>
            <a:r>
              <a:rPr sz="1200">
                <a:solidFill>
                  <a:srgbClr val="333333"/>
                </a:solidFill>
              </a:rPr>
              <a:t>Cta: Claim Your Spot, Segment: The Fantrexian Remnant, Mechanism: Endowment Effect (framing the ticket as something they own), Placement: Ad copy, retargeting ads</a:t>
            </a:r>
          </a:p>
          <a:p>
            <a:pPr>
              <a:spcBef>
                <a:spcPts val="600"/>
              </a:spcBef>
              <a:spcAft>
                <a:spcPts val="200"/>
              </a:spcAft>
            </a:pPr>
            <a:r>
              <a:rPr sz="1200" b="1">
                <a:solidFill>
                  <a:srgbClr val="1A1A2E"/>
                </a:solidFill>
              </a:rPr>
              <a:t>Conversion: </a:t>
            </a:r>
            <a:r>
              <a:rPr sz="1200">
                <a:solidFill>
                  <a:srgbClr val="333333"/>
                </a:solidFill>
              </a:rPr>
              <a:t>Cta: Join The Final Chapter, Segment: All, Mechanism: Social Proof / In-Group Belonging, Placement: Website buttons, social media posts</a:t>
            </a:r>
          </a:p>
          <a:p>
            <a:pPr>
              <a:spcBef>
                <a:spcPts val="600"/>
              </a:spcBef>
              <a:spcAft>
                <a:spcPts val="200"/>
              </a:spcAft>
            </a:pPr>
            <a:r>
              <a:rPr sz="1200" b="1">
                <a:solidFill>
                  <a:srgbClr val="1A1A2E"/>
                </a:solidFill>
              </a:rPr>
              <a:t>Conversion: </a:t>
            </a:r>
            <a:r>
              <a:rPr sz="1200">
                <a:solidFill>
                  <a:srgbClr val="333333"/>
                </a:solidFill>
              </a:rPr>
              <a:t>Cta: Get Tickets, Segment: All, Mechanism: Direct Action (clear and unambiguous), Placement: Primary button on all platforms</a:t>
            </a:r>
          </a:p>
        </p:txBody>
      </p:sp>
    </p:spTree>
  </p:cSld>
  <p:clrMapOvr>
    <a:masterClrMapping/>
  </p:clrMapOvr>
</p:sld>
</file>

<file path=ppt/slides/slide7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Dos And Donts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Dos: </a:t>
            </a:r>
            <a:r>
              <a:rPr sz="1200">
                <a:solidFill>
                  <a:srgbClr val="333333"/>
                </a:solidFill>
              </a:rPr>
              <a:t>Do: Show, don't just tell, the effort. Visually emphasize the 570 pages, the late nights, the sheer scale of the undertaking., Reason: This acts as 'Costly Signaling,' proving the project's importance</a:t>
            </a:r>
          </a:p>
          <a:p>
            <a:pPr>
              <a:spcBef>
                <a:spcPts val="600"/>
              </a:spcBef>
              <a:spcAft>
                <a:spcPts val="200"/>
              </a:spcAft>
            </a:pPr>
            <a:r>
              <a:rPr sz="1200" b="1">
                <a:solidFill>
                  <a:srgbClr val="1A1A2E"/>
                </a:solidFill>
              </a:rPr>
              <a:t>Dos: </a:t>
            </a:r>
            <a:r>
              <a:rPr sz="1200">
                <a:solidFill>
                  <a:srgbClr val="333333"/>
                </a:solidFill>
              </a:rPr>
              <a:t>Do: Use Olan Rogers' authentic, passionate, and sometimes-vulnerable voice in all first-person communication., Reason: This is the primary mechanism for building Oxytocin-Mediated Trust, which is the </a:t>
            </a:r>
          </a:p>
          <a:p>
            <a:pPr>
              <a:spcBef>
                <a:spcPts val="600"/>
              </a:spcBef>
              <a:spcAft>
                <a:spcPts val="200"/>
              </a:spcAft>
            </a:pPr>
            <a:r>
              <a:rPr sz="1200" b="1">
                <a:solidFill>
                  <a:srgbClr val="1A1A2E"/>
                </a:solidFill>
              </a:rPr>
              <a:t>Dos: </a:t>
            </a:r>
            <a:r>
              <a:rPr sz="1200">
                <a:solidFill>
                  <a:srgbClr val="333333"/>
                </a:solidFill>
              </a:rPr>
              <a:t>Do: Acknowledge and validate the fans' frustration and long wait. Use words like 'Finally,' 'You waited,' 'The promise is kept.', Reason: This builds rapport and demonstrates empathy, showing the core</a:t>
            </a:r>
          </a:p>
          <a:p>
            <a:pPr>
              <a:spcBef>
                <a:spcPts val="600"/>
              </a:spcBef>
              <a:spcAft>
                <a:spcPts val="200"/>
              </a:spcAft>
            </a:pPr>
            <a:r>
              <a:rPr sz="1200" b="1">
                <a:solidFill>
                  <a:srgbClr val="1A1A2E"/>
                </a:solidFill>
              </a:rPr>
              <a:t>Dos: </a:t>
            </a:r>
            <a:r>
              <a:rPr sz="1200">
                <a:solidFill>
                  <a:srgbClr val="333333"/>
                </a:solidFill>
              </a:rPr>
              <a:t>Do: Feature the community. Spotlight fan art, share testimonials from attendees, and make the fans feel like co-owners of this victory., Reason: Activates the IKEA Effect and In-Group Signaling, trans</a:t>
            </a:r>
          </a:p>
          <a:p>
            <a:pPr>
              <a:spcBef>
                <a:spcPts val="600"/>
              </a:spcBef>
              <a:spcAft>
                <a:spcPts val="200"/>
              </a:spcAft>
            </a:pPr>
            <a:r>
              <a:rPr sz="1200" b="1">
                <a:solidFill>
                  <a:srgbClr val="1A1A2E"/>
                </a:solidFill>
              </a:rPr>
              <a:t>Donts: </a:t>
            </a:r>
            <a:r>
              <a:rPr sz="1200">
                <a:solidFill>
                  <a:srgbClr val="333333"/>
                </a:solidFill>
              </a:rPr>
              <a:t>Dont: Use corporate marketing jargon, over-polished graphics, or a detached third-person voice., Reason: This will shatter the authentic, creator-to-fan parasocial bond and trigger skepticism, especia</a:t>
            </a:r>
          </a:p>
          <a:p>
            <a:pPr>
              <a:spcBef>
                <a:spcPts val="600"/>
              </a:spcBef>
              <a:spcAft>
                <a:spcPts val="200"/>
              </a:spcAft>
            </a:pPr>
            <a:r>
              <a:rPr sz="1200" b="1">
                <a:solidFill>
                  <a:srgbClr val="1A1A2E"/>
                </a:solidFill>
              </a:rPr>
              <a:t>Donts: </a:t>
            </a:r>
            <a:r>
              <a:rPr sz="1200">
                <a:solidFill>
                  <a:srgbClr val="333333"/>
                </a:solidFill>
              </a:rPr>
              <a:t>Dont: Create fake scarcity or use dishonest urgency tactics (e.g., fake countdown timers)., Reason: The audience is digitally savvy and values authenticity above all. A breach of trust would be catast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Audience Signals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Primary Audiences: </a:t>
            </a:r>
            <a:r>
              <a:rPr sz="1200">
                <a:solidFill>
                  <a:srgbClr val="333333"/>
                </a:solidFill>
              </a:rPr>
              <a:t>Fans of adult animated sci-fi</a:t>
            </a:r>
          </a:p>
          <a:p>
            <a:pPr>
              <a:spcBef>
                <a:spcPts val="600"/>
              </a:spcBef>
              <a:spcAft>
                <a:spcPts val="200"/>
              </a:spcAft>
            </a:pPr>
            <a:r>
              <a:rPr sz="1200" b="1">
                <a:solidFill>
                  <a:srgbClr val="1A1A2E"/>
                </a:solidFill>
              </a:rPr>
              <a:t>Primary Audiences: </a:t>
            </a:r>
            <a:r>
              <a:rPr sz="1200">
                <a:solidFill>
                  <a:srgbClr val="333333"/>
                </a:solidFill>
              </a:rPr>
              <a:t>Comedy-drama enthusiasts</a:t>
            </a:r>
          </a:p>
          <a:p>
            <a:pPr>
              <a:spcBef>
                <a:spcPts val="600"/>
              </a:spcBef>
              <a:spcAft>
                <a:spcPts val="200"/>
              </a:spcAft>
            </a:pPr>
            <a:r>
              <a:rPr sz="1200" b="1">
                <a:solidFill>
                  <a:srgbClr val="1A1A2E"/>
                </a:solidFill>
              </a:rPr>
              <a:t>Primary Audiences: </a:t>
            </a:r>
            <a:r>
              <a:rPr sz="1200">
                <a:solidFill>
                  <a:srgbClr val="333333"/>
                </a:solidFill>
              </a:rPr>
              <a:t>Graphic novel readers</a:t>
            </a:r>
          </a:p>
          <a:p>
            <a:pPr>
              <a:spcBef>
                <a:spcPts val="600"/>
              </a:spcBef>
              <a:spcAft>
                <a:spcPts val="200"/>
              </a:spcAft>
            </a:pPr>
            <a:r>
              <a:rPr sz="1200" b="1">
                <a:solidFill>
                  <a:srgbClr val="1A1A2E"/>
                </a:solidFill>
              </a:rPr>
              <a:t>Primary Audiences: </a:t>
            </a:r>
            <a:r>
              <a:rPr sz="1200">
                <a:solidFill>
                  <a:srgbClr val="333333"/>
                </a:solidFill>
              </a:rPr>
              <a:t>Young adult to adult demographic</a:t>
            </a:r>
          </a:p>
          <a:p>
            <a:pPr>
              <a:spcBef>
                <a:spcPts val="600"/>
              </a:spcBef>
              <a:spcAft>
                <a:spcPts val="200"/>
              </a:spcAft>
            </a:pPr>
            <a:r>
              <a:rPr sz="1200" b="1">
                <a:solidFill>
                  <a:srgbClr val="1A1A2E"/>
                </a:solidFill>
              </a:rPr>
              <a:t>Primary Audiences: </a:t>
            </a:r>
            <a:r>
              <a:rPr sz="1200">
                <a:solidFill>
                  <a:srgbClr val="333333"/>
                </a:solidFill>
              </a:rPr>
              <a:t>Digital-native audience</a:t>
            </a:r>
          </a:p>
          <a:p>
            <a:pPr>
              <a:spcBef>
                <a:spcPts val="600"/>
              </a:spcBef>
              <a:spcAft>
                <a:spcPts val="200"/>
              </a:spcAft>
            </a:pPr>
            <a:r>
              <a:rPr sz="1200" b="1">
                <a:solidFill>
                  <a:srgbClr val="1A1A2E"/>
                </a:solidFill>
              </a:rPr>
              <a:t>Demographic Notes: </a:t>
            </a:r>
            <a:r>
              <a:rPr sz="1200">
                <a:solidFill>
                  <a:srgbClr val="333333"/>
                </a:solidFill>
              </a:rPr>
              <a:t>Fans of adult animated sci-fi, comedy-drama, and graphic novels.</a:t>
            </a:r>
          </a:p>
        </p:txBody>
      </p:sp>
    </p:spTree>
  </p:cSld>
  <p:clrMapOvr>
    <a:masterClrMapping/>
  </p:clrMapOvr>
</p:sld>
</file>

<file path=ppt/slides/slide8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Creative Brief &amp; Campaign Deliverables — Dos And Donts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Donts: </a:t>
            </a:r>
            <a:r>
              <a:rPr sz="1200">
                <a:solidFill>
                  <a:srgbClr val="333333"/>
                </a:solidFill>
              </a:rPr>
              <a:t>Dont: Focus on explaining the plot of Final Space to newcomers. Assume your primary audience is already deeply invested., Reason: Marketing to a cold audience is inefficient and dilutes the powerful, </a:t>
            </a:r>
          </a:p>
          <a:p>
            <a:pPr>
              <a:spcBef>
                <a:spcPts val="600"/>
              </a:spcBef>
              <a:spcAft>
                <a:spcPts val="200"/>
              </a:spcAft>
            </a:pPr>
            <a:r>
              <a:rPr sz="1200" b="1">
                <a:solidFill>
                  <a:srgbClr val="1A1A2E"/>
                </a:solidFill>
              </a:rPr>
              <a:t>Donts: </a:t>
            </a:r>
            <a:r>
              <a:rPr sz="1200">
                <a:solidFill>
                  <a:srgbClr val="333333"/>
                </a:solidFill>
              </a:rPr>
              <a:t>Dont: Ever position this as 'just a book tour.' Always frame it as a 'cinematic event,' a 'live finale,' or a 'communal experience.', Reason: The framing justifies the premium venue (Regal), the ticke</a:t>
            </a:r>
          </a:p>
        </p:txBody>
      </p:sp>
    </p:spTree>
  </p:cSld>
  <p:clrMapOvr>
    <a:masterClrMapping/>
  </p:clrMapOvr>
</p:sld>
</file>

<file path=ppt/slides/slide81.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1400" b="0">
                <a:solidFill>
                  <a:srgbClr val="6366F1"/>
                </a:solidFill>
              </a:rPr>
              <a:t>Alicia</a:t>
            </a:r>
          </a:p>
          <a:p>
            <a:pPr algn="ctr"/>
            <a:r>
              <a:rPr sz="2800" b="1">
                <a:solidFill>
                  <a:srgbClr val="FFFFFF"/>
                </a:solidFill>
              </a:rPr>
              <a:t>Stakeholder Interview Framework</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Stakeholder Interview Framework — Interview Framework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Universal Questions: </a:t>
            </a:r>
            <a:r>
              <a:rPr sz="1200">
                <a:solidFill>
                  <a:srgbClr val="333333"/>
                </a:solidFill>
              </a:rPr>
              <a:t>Question: If you had just 30 seconds to describe what this 'Final Space: The Final Chapter' graphic novel and tour truly *is* to someone who's never heard of it, what would you say?, Purpose: To under</a:t>
            </a:r>
          </a:p>
          <a:p>
            <a:pPr>
              <a:spcBef>
                <a:spcPts val="600"/>
              </a:spcBef>
              <a:spcAft>
                <a:spcPts val="200"/>
              </a:spcAft>
            </a:pPr>
            <a:r>
              <a:rPr sz="1200" b="1">
                <a:solidFill>
                  <a:srgbClr val="1A1A2E"/>
                </a:solidFill>
              </a:rPr>
              <a:t>Universal Questions: </a:t>
            </a:r>
            <a:r>
              <a:rPr sz="1200">
                <a:solidFill>
                  <a:srgbClr val="333333"/>
                </a:solidFill>
              </a:rPr>
              <a:t>Question: Looking back a year from now, what specific outcomes or feelings would tell you this tour and graphic novel launch was an undeniable success?, Purpose: To define success metrics from their p</a:t>
            </a:r>
          </a:p>
          <a:p>
            <a:pPr>
              <a:spcBef>
                <a:spcPts val="600"/>
              </a:spcBef>
              <a:spcAft>
                <a:spcPts val="200"/>
              </a:spcAft>
            </a:pPr>
            <a:r>
              <a:rPr sz="1200" b="1">
                <a:solidFill>
                  <a:srgbClr val="1A1A2E"/>
                </a:solidFill>
              </a:rPr>
              <a:t>Universal Questions: </a:t>
            </a:r>
            <a:r>
              <a:rPr sz="1200">
                <a:solidFill>
                  <a:srgbClr val="333333"/>
                </a:solidFill>
              </a:rPr>
              <a:t>Question: In your own words, who are we trying to reach first and foremost with this tour? Who is the absolute core audience for this experience?, Purpose: To understand their primary target audience,</a:t>
            </a:r>
          </a:p>
          <a:p>
            <a:pPr>
              <a:spcBef>
                <a:spcPts val="600"/>
              </a:spcBef>
              <a:spcAft>
                <a:spcPts val="200"/>
              </a:spcAft>
            </a:pPr>
            <a:r>
              <a:rPr sz="1200" b="1">
                <a:solidFill>
                  <a:srgbClr val="1A1A2E"/>
                </a:solidFill>
              </a:rPr>
              <a:t>Universal Questions: </a:t>
            </a:r>
            <a:r>
              <a:rPr sz="1200">
                <a:solidFill>
                  <a:srgbClr val="333333"/>
                </a:solidFill>
              </a:rPr>
              <a:t>Question: What are the major milestones for the tour and graphic novel release over the next 6-12 months that we absolutely cannot miss?, Purpose: To confirm key dates and understand their prioritizat</a:t>
            </a:r>
          </a:p>
          <a:p>
            <a:pPr>
              <a:spcBef>
                <a:spcPts val="600"/>
              </a:spcBef>
              <a:spcAft>
                <a:spcPts val="200"/>
              </a:spcAft>
            </a:pPr>
            <a:r>
              <a:rPr sz="1200" b="1">
                <a:solidFill>
                  <a:srgbClr val="1A1A2E"/>
                </a:solidFill>
              </a:rPr>
              <a:t>Universal Questions: </a:t>
            </a:r>
            <a:r>
              <a:rPr sz="1200">
                <a:solidFill>
                  <a:srgbClr val="333333"/>
                </a:solidFill>
              </a:rPr>
              <a:t>Question: What's the one thing that keeps you up at night when you think about bringing this 'Final Chapter' to the fans through a tour?, Purpose: To uncover core concerns, fears, or potential vulnera</a:t>
            </a:r>
          </a:p>
          <a:p>
            <a:pPr>
              <a:spcBef>
                <a:spcPts val="600"/>
              </a:spcBef>
              <a:spcAft>
                <a:spcPts val="200"/>
              </a:spcAft>
            </a:pPr>
            <a:r>
              <a:rPr sz="1200" b="1">
                <a:solidFill>
                  <a:srgbClr val="1A1A2E"/>
                </a:solidFill>
              </a:rPr>
              <a:t>Role Specific Questions: </a:t>
            </a:r>
            <a:r>
              <a:rPr sz="1200">
                <a:solidFill>
                  <a:srgbClr val="333333"/>
                </a:solidFill>
              </a:rPr>
              <a:t>Role: Creator/Showrunner (Olan Rogers)</a:t>
            </a:r>
          </a:p>
        </p:txBody>
      </p:sp>
    </p:spTree>
  </p:cSld>
  <p:clrMapOvr>
    <a:masterClrMapping/>
  </p:clrMapOvr>
</p:sld>
</file>

<file path=ppt/slides/slide8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Stakeholder Interview Framework — Interview Framework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Role Specific Questions: </a:t>
            </a:r>
            <a:r>
              <a:rPr sz="1200">
                <a:solidFill>
                  <a:srgbClr val="333333"/>
                </a:solidFill>
              </a:rPr>
              <a:t>Role: Executive/Key Advisor</a:t>
            </a:r>
          </a:p>
          <a:p>
            <a:pPr>
              <a:spcBef>
                <a:spcPts val="600"/>
              </a:spcBef>
              <a:spcAft>
                <a:spcPts val="200"/>
              </a:spcAft>
            </a:pPr>
            <a:r>
              <a:rPr sz="1200" b="1">
                <a:solidFill>
                  <a:srgbClr val="1A1A2E"/>
                </a:solidFill>
              </a:rPr>
              <a:t>Role Specific Questions: </a:t>
            </a:r>
            <a:r>
              <a:rPr sz="1200">
                <a:solidFill>
                  <a:srgbClr val="333333"/>
                </a:solidFill>
              </a:rPr>
              <a:t>Role: Marketing Lead</a:t>
            </a:r>
          </a:p>
          <a:p>
            <a:pPr>
              <a:spcBef>
                <a:spcPts val="600"/>
              </a:spcBef>
              <a:spcAft>
                <a:spcPts val="200"/>
              </a:spcAft>
            </a:pPr>
            <a:r>
              <a:rPr sz="1200" b="1">
                <a:solidFill>
                  <a:srgbClr val="1A1A2E"/>
                </a:solidFill>
              </a:rPr>
              <a:t>Role Specific Questions: </a:t>
            </a:r>
            <a:r>
              <a:rPr sz="1200">
                <a:solidFill>
                  <a:srgbClr val="333333"/>
                </a:solidFill>
              </a:rPr>
              <a:t>Role: Community Manager/Social Lead</a:t>
            </a:r>
          </a:p>
          <a:p>
            <a:pPr>
              <a:spcBef>
                <a:spcPts val="600"/>
              </a:spcBef>
              <a:spcAft>
                <a:spcPts val="200"/>
              </a:spcAft>
            </a:pPr>
            <a:r>
              <a:rPr sz="1200" b="1">
                <a:solidFill>
                  <a:srgbClr val="1A1A2E"/>
                </a:solidFill>
              </a:rPr>
              <a:t>Gap Filling Questions: </a:t>
            </a:r>
            <a:r>
              <a:rPr sz="1200">
                <a:solidFill>
                  <a:srgbClr val="333333"/>
                </a:solidFill>
              </a:rPr>
              <a:t>Question: What is the current status of our partnership discussions with Regal Cinemas? Are there any remaining key negotiation points or potential deal-breakers we need to be aware of?, Knowledge Gap</a:t>
            </a:r>
          </a:p>
        </p:txBody>
      </p:sp>
    </p:spTree>
  </p:cSld>
  <p:clrMapOvr>
    <a:masterClrMapping/>
  </p:clrMapOvr>
</p:sld>
</file>

<file path=ppt/slides/slide8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Stakeholder Interview Framework — Logistics (1/2)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Interview Duration By Role: </a:t>
            </a:r>
            <a:r>
              <a:rPr sz="1200">
                <a:solidFill>
                  <a:srgbClr val="333333"/>
                </a:solidFill>
              </a:rPr>
              <a:t>Role: Creator/Showrunner (Olan Rogers), Duration Minutes: 60</a:t>
            </a:r>
          </a:p>
          <a:p>
            <a:pPr>
              <a:spcBef>
                <a:spcPts val="600"/>
              </a:spcBef>
              <a:spcAft>
                <a:spcPts val="200"/>
              </a:spcAft>
            </a:pPr>
            <a:r>
              <a:rPr sz="1200" b="1">
                <a:solidFill>
                  <a:srgbClr val="1A1A2E"/>
                </a:solidFill>
              </a:rPr>
              <a:t>Interview Duration By Role: </a:t>
            </a:r>
            <a:r>
              <a:rPr sz="1200">
                <a:solidFill>
                  <a:srgbClr val="333333"/>
                </a:solidFill>
              </a:rPr>
              <a:t>Role: Executive/Key Advisor, Duration Minutes: 45</a:t>
            </a:r>
          </a:p>
          <a:p>
            <a:pPr>
              <a:spcBef>
                <a:spcPts val="600"/>
              </a:spcBef>
              <a:spcAft>
                <a:spcPts val="200"/>
              </a:spcAft>
            </a:pPr>
            <a:r>
              <a:rPr sz="1200" b="1">
                <a:solidFill>
                  <a:srgbClr val="1A1A2E"/>
                </a:solidFill>
              </a:rPr>
              <a:t>Interview Duration By Role: </a:t>
            </a:r>
            <a:r>
              <a:rPr sz="1200">
                <a:solidFill>
                  <a:srgbClr val="333333"/>
                </a:solidFill>
              </a:rPr>
              <a:t>Role: Marketing Lead, Duration Minutes: 45</a:t>
            </a:r>
          </a:p>
          <a:p>
            <a:pPr>
              <a:spcBef>
                <a:spcPts val="600"/>
              </a:spcBef>
              <a:spcAft>
                <a:spcPts val="200"/>
              </a:spcAft>
            </a:pPr>
            <a:r>
              <a:rPr sz="1200" b="1">
                <a:solidFill>
                  <a:srgbClr val="1A1A2E"/>
                </a:solidFill>
              </a:rPr>
              <a:t>Interview Duration By Role: </a:t>
            </a:r>
            <a:r>
              <a:rPr sz="1200">
                <a:solidFill>
                  <a:srgbClr val="333333"/>
                </a:solidFill>
              </a:rPr>
              <a:t>Role: Community Manager/Social Lead, Duration Minutes: 30</a:t>
            </a:r>
          </a:p>
          <a:p>
            <a:pPr>
              <a:spcBef>
                <a:spcPts val="600"/>
              </a:spcBef>
              <a:spcAft>
                <a:spcPts val="200"/>
              </a:spcAft>
            </a:pPr>
            <a:r>
              <a:rPr sz="1200" b="1">
                <a:solidFill>
                  <a:srgbClr val="1A1A2E"/>
                </a:solidFill>
              </a:rPr>
              <a:t>Recommended Interview Order: </a:t>
            </a:r>
            <a:r>
              <a:rPr sz="1200">
                <a:solidFill>
                  <a:srgbClr val="333333"/>
                </a:solidFill>
              </a:rPr>
              <a:t>Order: 1, Role: Creator/Showrunner (Olan Rogers), Rationale: To establish the core vision, emotional connection, and personal priorities directly from the project's driving force. This foundational un</a:t>
            </a:r>
          </a:p>
          <a:p>
            <a:pPr>
              <a:spcBef>
                <a:spcPts val="600"/>
              </a:spcBef>
              <a:spcAft>
                <a:spcPts val="200"/>
              </a:spcAft>
            </a:pPr>
            <a:r>
              <a:rPr sz="1200" b="1">
                <a:solidFill>
                  <a:srgbClr val="1A1A2E"/>
                </a:solidFill>
              </a:rPr>
              <a:t>Recommended Interview Order: </a:t>
            </a:r>
            <a:r>
              <a:rPr sz="1200">
                <a:solidFill>
                  <a:srgbClr val="333333"/>
                </a:solidFill>
              </a:rPr>
              <a:t>Order: 2, Role: Executive/Key Advisor, Rationale: To align on high-level strategic objectives, business sustainability, and risk management, building upon the creator's vision with an executive perspe</a:t>
            </a:r>
          </a:p>
        </p:txBody>
      </p:sp>
    </p:spTree>
  </p:cSld>
  <p:clrMapOvr>
    <a:masterClrMapping/>
  </p:clrMapOvr>
</p:sld>
</file>

<file path=ppt/slides/slide8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Stakeholder Interview Framework — Logistics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Recommended Interview Order: </a:t>
            </a:r>
            <a:r>
              <a:rPr sz="1200">
                <a:solidFill>
                  <a:srgbClr val="333333"/>
                </a:solidFill>
              </a:rPr>
              <a:t>Order: 3, Role: Marketing Lead, Rationale: To delve into specific marketing strategies, past performance insights, and asset requirements, integrating the overarching vision and business goals into ac</a:t>
            </a:r>
          </a:p>
          <a:p>
            <a:pPr>
              <a:spcBef>
                <a:spcPts val="600"/>
              </a:spcBef>
              <a:spcAft>
                <a:spcPts val="200"/>
              </a:spcAft>
            </a:pPr>
            <a:r>
              <a:rPr sz="1200" b="1">
                <a:solidFill>
                  <a:srgbClr val="1A1A2E"/>
                </a:solidFill>
              </a:rPr>
              <a:t>Recommended Interview Order: </a:t>
            </a:r>
            <a:r>
              <a:rPr sz="1200">
                <a:solidFill>
                  <a:srgbClr val="333333"/>
                </a:solidFill>
              </a:rPr>
              <a:t>Order: 4, Role: Community Manager/Social Lead, Rationale: To gain boots-on-the-ground insights into fan sentiment, community dynamics, and communication 'dos and don'ts', ensuring messaging resonates </a:t>
            </a:r>
          </a:p>
          <a:p>
            <a:pPr>
              <a:spcBef>
                <a:spcPts val="600"/>
              </a:spcBef>
              <a:spcAft>
                <a:spcPts val="200"/>
              </a:spcAft>
            </a:pPr>
            <a:r>
              <a:rPr sz="1200" b="1">
                <a:solidFill>
                  <a:srgbClr val="1A1A2E"/>
                </a:solidFill>
              </a:rPr>
              <a:t>Pre Interview Materials: </a:t>
            </a:r>
            <a:r>
              <a:rPr sz="1200">
                <a:solidFill>
                  <a:srgbClr val="333333"/>
                </a:solidFill>
              </a:rPr>
              <a:t>A brief, one-page summary of our team's current understanding of the 'Final Space: The Final Chapter' project and its strategic pillars.</a:t>
            </a:r>
          </a:p>
          <a:p>
            <a:pPr>
              <a:spcBef>
                <a:spcPts val="600"/>
              </a:spcBef>
              <a:spcAft>
                <a:spcPts val="200"/>
              </a:spcAft>
            </a:pPr>
            <a:r>
              <a:rPr sz="1200" b="1">
                <a:solidFill>
                  <a:srgbClr val="1A1A2E"/>
                </a:solidFill>
              </a:rPr>
              <a:t>Pre Interview Materials: </a:t>
            </a:r>
            <a:r>
              <a:rPr sz="1200">
                <a:solidFill>
                  <a:srgbClr val="333333"/>
                </a:solidFill>
              </a:rPr>
              <a:t>An outline of the interview's purpose: to gather insider knowledge, validate assumptions, and identify critical insights that will shape the marketing strategy.</a:t>
            </a:r>
          </a:p>
        </p:txBody>
      </p:sp>
    </p:spTree>
  </p:cSld>
  <p:clrMapOvr>
    <a:masterClrMapping/>
  </p:clrMapOvr>
</p:sld>
</file>

<file path=ppt/slides/slide86.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book tours</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7.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book tours</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Summary: </a:t>
            </a:r>
            <a:r>
              <a:rPr sz="1200">
                <a:solidFill>
                  <a:srgbClr val="333333"/>
                </a:solidFill>
              </a:rPr>
              <a:t>The "Final Space: The Final Chapter" book tour proposes a "cinematic fan experience" hosted by Regal Cinemas, aiming to engage a highly passionate audience and diversify Regal's revenue streams by leveraging the growing "creator economy." The pitch emphasizes clear financial benefits for Regal, incl</a:t>
            </a:r>
          </a:p>
          <a:p>
            <a:pPr>
              <a:spcBef>
                <a:spcPts val="600"/>
              </a:spcBef>
              <a:spcAft>
                <a:spcPts val="200"/>
              </a:spcAft>
            </a:pPr>
            <a:r>
              <a:rPr sz="1200" b="1">
                <a:solidFill>
                  <a:srgbClr val="1A1A2E"/>
                </a:solidFill>
              </a:rPr>
              <a:t>Summary: </a:t>
            </a:r>
            <a:r>
              <a:rPr sz="1200">
                <a:solidFill>
                  <a:srgbClr val="333333"/>
                </a:solidFill>
              </a:rPr>
              <a:t>ndise, and strategic advantages like attracting new demographics and enhancing brand image through "event cinema."
The proposed event format includes exclusive visual presentations, live Q&amp;As with creator Olan Rogers, behind-the-scenes insights, and opportunities for autographs and merchandise purc</a:t>
            </a:r>
          </a:p>
          <a:p>
            <a:pPr>
              <a:spcBef>
                <a:spcPts val="600"/>
              </a:spcBef>
              <a:spcAft>
                <a:spcPts val="200"/>
              </a:spcAft>
            </a:pPr>
            <a:r>
              <a:rPr sz="1200" b="1">
                <a:solidFill>
                  <a:srgbClr val="1A1A2E"/>
                </a:solidFill>
              </a:rPr>
              <a:t>Summary: </a:t>
            </a:r>
            <a:r>
              <a:rPr sz="1200">
                <a:solidFill>
                  <a:srgbClr val="333333"/>
                </a:solidFill>
              </a:rPr>
              <a:t>l, positioning the tour as a "cultural moment" that provides closure for a beloved, prematurely cancelled series.</a:t>
            </a:r>
          </a:p>
        </p:txBody>
      </p:sp>
    </p:spTree>
  </p:cSld>
  <p:clrMapOvr>
    <a:masterClrMapping/>
  </p:clrMapOvr>
</p:sld>
</file>

<file path=ppt/slides/slide8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Background Context</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Background Context: </a:t>
            </a:r>
            <a:r>
              <a:rPr sz="1200">
                <a:solidFill>
                  <a:srgbClr val="333333"/>
                </a:solidFill>
              </a:rPr>
              <a:t>The **Creator Economy** refers to a rapidly expanding sector where independent content creators monetize their audience directly through various platforms and events. **Event Cinema** is a growing market segment in the cinema industry that involves special screenings, live Q&amp;As, fan events, and alte</a:t>
            </a:r>
          </a:p>
          <a:p>
            <a:pPr>
              <a:spcBef>
                <a:spcPts val="600"/>
              </a:spcBef>
              <a:spcAft>
                <a:spcPts val="200"/>
              </a:spcAft>
            </a:pPr>
            <a:r>
              <a:rPr sz="1200" b="1">
                <a:solidFill>
                  <a:srgbClr val="1A1A2E"/>
                </a:solidFill>
              </a:rPr>
              <a:t>Background Context: </a:t>
            </a:r>
            <a:r>
              <a:rPr sz="1200">
                <a:solidFill>
                  <a:srgbClr val="333333"/>
                </a:solidFill>
              </a:rPr>
              <a:t> novel "Final Space: The Final Chapter" aims to provide.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Agent — Audience Signals (2/2)</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Demographic Notes: </a:t>
            </a:r>
            <a:r>
              <a:rPr sz="1200">
                <a:solidFill>
                  <a:srgbClr val="333333"/>
                </a:solidFill>
              </a:rPr>
              <a:t>Likely skews young adult to adult.</a:t>
            </a:r>
          </a:p>
          <a:p>
            <a:pPr>
              <a:spcBef>
                <a:spcPts val="600"/>
              </a:spcBef>
              <a:spcAft>
                <a:spcPts val="200"/>
              </a:spcAft>
            </a:pPr>
            <a:r>
              <a:rPr sz="1200" b="1">
                <a:solidFill>
                  <a:srgbClr val="1A1A2E"/>
                </a:solidFill>
              </a:rPr>
              <a:t>Demographic Notes: </a:t>
            </a:r>
            <a:r>
              <a:rPr sz="1200">
                <a:solidFill>
                  <a:srgbClr val="333333"/>
                </a:solidFill>
              </a:rPr>
              <a:t>Olan Rogers' YouTube roots suggest a strong digital-native audience.</a:t>
            </a:r>
          </a:p>
          <a:p>
            <a:pPr>
              <a:spcBef>
                <a:spcPts val="600"/>
              </a:spcBef>
              <a:spcAft>
                <a:spcPts val="200"/>
              </a:spcAft>
            </a:pPr>
            <a:r>
              <a:rPr sz="1200" b="1">
                <a:solidFill>
                  <a:srgbClr val="1A1A2E"/>
                </a:solidFill>
              </a:rPr>
              <a:t>Demographic Notes: </a:t>
            </a:r>
            <a:r>
              <a:rPr sz="1200">
                <a:solidFill>
                  <a:srgbClr val="333333"/>
                </a:solidFill>
              </a:rPr>
              <a:t>Past Comic-Con attendance shows a willingness to participate in in-person events.</a:t>
            </a:r>
          </a:p>
          <a:p>
            <a:pPr>
              <a:spcBef>
                <a:spcPts val="600"/>
              </a:spcBef>
              <a:spcAft>
                <a:spcPts val="200"/>
              </a:spcAft>
            </a:pPr>
            <a:r>
              <a:rPr sz="1200" b="1">
                <a:solidFill>
                  <a:srgbClr val="1A1A2E"/>
                </a:solidFill>
              </a:rPr>
              <a:t>Reception Summary: </a:t>
            </a:r>
            <a:r>
              <a:rPr sz="1200">
                <a:solidFill>
                  <a:srgbClr val="333333"/>
                </a:solidFill>
              </a:rPr>
              <a:t>The TV show received highly positive reception from a dedicated cult fanbase ('Fantrexians'), praised for its serialized storytelling, character development, and emotional impact. Complaints sometimes cited uneven pacing and tonal inconsistencies, especially in later seasons. This strong desire for </a:t>
            </a:r>
          </a:p>
        </p:txBody>
      </p:sp>
    </p:spTree>
  </p:cSld>
  <p:clrMapOvr>
    <a:masterClrMapping/>
  </p:clrMapOvr>
</p:sld>
</file>

<file path=ppt/slides/slide9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Key Findings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Key Findings: </a:t>
            </a:r>
            <a:r>
              <a:rPr sz="1200">
                <a:solidFill>
                  <a:srgbClr val="333333"/>
                </a:solidFill>
              </a:rPr>
              <a:t>Finding: The "Final Space: The Final Chapter" book tour is strategically positioned as a "cinematic fan experience" to be hosted by Regal Cinemas., Confidence: high, Explanation: The entire document is a pitch deck draft specifically detailing how to</a:t>
            </a:r>
          </a:p>
          <a:p>
            <a:pPr>
              <a:spcBef>
                <a:spcPts val="600"/>
              </a:spcBef>
              <a:spcAft>
                <a:spcPts val="200"/>
              </a:spcAft>
            </a:pPr>
            <a:r>
              <a:rPr sz="1200" b="1">
                <a:solidFill>
                  <a:srgbClr val="1A1A2E"/>
                </a:solidFill>
              </a:rPr>
              <a:t>Key Findings: </a:t>
            </a:r>
            <a:r>
              <a:rPr sz="1200">
                <a:solidFill>
                  <a:srgbClr val="333333"/>
                </a:solidFill>
              </a:rPr>
              <a:t>Finding: The tour aims to diversify Regal's revenue streams by generating ticket sales, increasing concession purchases, and creating merchandise opportunities., Confidence: high, Explanation: The pitch explicitly highlights "Guaranteed Audience &amp; Ti</a:t>
            </a:r>
          </a:p>
          <a:p>
            <a:pPr>
              <a:spcBef>
                <a:spcPts val="600"/>
              </a:spcBef>
              <a:spcAft>
                <a:spcPts val="200"/>
              </a:spcAft>
            </a:pPr>
            <a:r>
              <a:rPr sz="1200" b="1">
                <a:solidFill>
                  <a:srgbClr val="1A1A2E"/>
                </a:solidFill>
              </a:rPr>
              <a:t>Key Findings: </a:t>
            </a:r>
            <a:r>
              <a:rPr sz="1200">
                <a:solidFill>
                  <a:srgbClr val="333333"/>
                </a:solidFill>
              </a:rPr>
              <a:t>Finding: Olan Rogers, the creator, commands a proven, highly engaged fanbase (over 1 million YouTube subscribers) with demonstrated purchasing power., Confidence: high, Explanation: The graphic novel sold 10,000 copies in one day at $125 each, with 3</a:t>
            </a:r>
          </a:p>
          <a:p>
            <a:pPr>
              <a:spcBef>
                <a:spcPts val="600"/>
              </a:spcBef>
              <a:spcAft>
                <a:spcPts val="200"/>
              </a:spcAft>
            </a:pPr>
            <a:r>
              <a:rPr sz="1200" b="1">
                <a:solidFill>
                  <a:srgbClr val="1A1A2E"/>
                </a:solidFill>
              </a:rPr>
              <a:t>Key Findings: </a:t>
            </a:r>
            <a:r>
              <a:rPr sz="1200">
                <a:solidFill>
                  <a:srgbClr val="333333"/>
                </a:solidFill>
              </a:rPr>
              <a:t>Finding: Hosting this event allows Regal to attract new, desirable demographics and position itself at the forefront of the growing "creator economy" trend., Confidence: high, Explanation: The pitch emphasizes "Brand Association &amp; New Audience Segmen</a:t>
            </a:r>
          </a:p>
          <a:p>
            <a:pPr>
              <a:spcBef>
                <a:spcPts val="600"/>
              </a:spcBef>
              <a:spcAft>
                <a:spcPts val="200"/>
              </a:spcAft>
            </a:pPr>
            <a:r>
              <a:rPr sz="1200" b="1">
                <a:solidFill>
                  <a:srgbClr val="1A1A2E"/>
                </a:solidFill>
              </a:rPr>
              <a:t>Key Findings: </a:t>
            </a:r>
            <a:r>
              <a:rPr sz="1200">
                <a:solidFill>
                  <a:srgbClr val="333333"/>
                </a:solidFill>
              </a:rPr>
              <a:t>Finding: The proposed event format includes exclusive visual presentations, live Q&amp;As, behind-the-scenes insights, and autograph/merchandise opportunities., Confidence: high, Explanation: The "Solution" slide within the pitch deck draft details these</a:t>
            </a:r>
          </a:p>
          <a:p>
            <a:pPr>
              <a:spcBef>
                <a:spcPts val="600"/>
              </a:spcBef>
              <a:spcAft>
                <a:spcPts val="200"/>
              </a:spcAft>
            </a:pPr>
            <a:r>
              <a:rPr sz="1200" b="1">
                <a:solidFill>
                  <a:srgbClr val="1A1A2E"/>
                </a:solidFill>
              </a:rPr>
              <a:t>Key Findings: </a:t>
            </a:r>
            <a:r>
              <a:rPr sz="1200">
                <a:solidFill>
                  <a:srgbClr val="333333"/>
                </a:solidFill>
              </a:rPr>
              <a:t>Finding: The pitch deck structure is specifically adapted for a non-traditional venue like a cinema, combining elements of a traditional publishing pitch with event proposal best practices., Confidence: high, Explanation: Section 2 of the research fi</a:t>
            </a:r>
          </a:p>
        </p:txBody>
      </p:sp>
    </p:spTree>
  </p:cSld>
  <p:clrMapOvr>
    <a:masterClrMapping/>
  </p:clrMapOvr>
</p:sld>
</file>

<file path=ppt/slides/slide9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Academic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Academic Perspective: </a:t>
            </a:r>
            <a:r>
              <a:rPr sz="1200">
                <a:solidFill>
                  <a:srgbClr val="333333"/>
                </a:solidFill>
              </a:rPr>
              <a:t>The provided text is a practical pitch deck draft and does not contain academic research or references to peer-reviewed studies. Therefore, an academic perspective cannot be directly derived from this document.</a:t>
            </a:r>
          </a:p>
        </p:txBody>
      </p:sp>
    </p:spTree>
  </p:cSld>
  <p:clrMapOvr>
    <a:masterClrMapping/>
  </p:clrMapOvr>
</p:sld>
</file>

<file path=ppt/slides/slide9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Industry Perspective</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Industry Perspective: </a:t>
            </a:r>
            <a:r>
              <a:rPr sz="1200">
                <a:solidFill>
                  <a:srgbClr val="333333"/>
                </a:solidFill>
              </a:rPr>
              <a:t>Regal Cinemas, as a cinema chain, prioritizes key performance indicators (KPIs) such as occupancy rate, revenue per available day, average revenue per event, and average customer spend per visit. The pitch directly addresses these by promising guaranteed ticket revenue from a pre-sold audience, incr</a:t>
            </a:r>
          </a:p>
          <a:p>
            <a:pPr>
              <a:spcBef>
                <a:spcPts val="600"/>
              </a:spcBef>
              <a:spcAft>
                <a:spcPts val="200"/>
              </a:spcAft>
            </a:pPr>
            <a:r>
              <a:rPr sz="1200" b="1">
                <a:solidFill>
                  <a:srgbClr val="1A1A2E"/>
                </a:solidFill>
              </a:rPr>
              <a:t>Industry Perspective: </a:t>
            </a:r>
            <a:r>
              <a:rPr sz="1200">
                <a:solidFill>
                  <a:srgbClr val="333333"/>
                </a:solidFill>
              </a:rPr>
              <a:t>loyal customer segments, aligning with the growing "event cinema" trend. This approach enables cinemas to position themselves as dynamic community hubs offering diverse entertainment beyond traditional film screenings.</a:t>
            </a:r>
          </a:p>
        </p:txBody>
      </p:sp>
    </p:spTree>
  </p:cSld>
  <p:clrMapOvr>
    <a:masterClrMapping/>
  </p:clrMapOvr>
</p:sld>
</file>

<file path=ppt/slides/slide9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Data Points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Data Points: </a:t>
            </a:r>
            <a:r>
              <a:rPr sz="1200">
                <a:solidFill>
                  <a:srgbClr val="333333"/>
                </a:solidFill>
              </a:rPr>
              <a:t>Stat: Olan Rogers has over 1 million YouTube subscribers., Source: Metrics to Convince Regal Cinemas, About the Creator</a:t>
            </a:r>
          </a:p>
          <a:p>
            <a:pPr>
              <a:spcBef>
                <a:spcPts val="600"/>
              </a:spcBef>
              <a:spcAft>
                <a:spcPts val="200"/>
              </a:spcAft>
            </a:pPr>
            <a:r>
              <a:rPr sz="1200" b="1">
                <a:solidFill>
                  <a:srgbClr val="1A1A2E"/>
                </a:solidFill>
              </a:rPr>
              <a:t>Data Points: </a:t>
            </a:r>
            <a:r>
              <a:rPr sz="1200">
                <a:solidFill>
                  <a:srgbClr val="333333"/>
                </a:solidFill>
              </a:rPr>
              <a:t>Stat: "Final Space: The Final Chapter" graphic novel sold 10,000 copies in one day., Source: Metrics to Convince Regal Cinemas, Traction &amp; Validation</a:t>
            </a:r>
          </a:p>
          <a:p>
            <a:pPr>
              <a:spcBef>
                <a:spcPts val="600"/>
              </a:spcBef>
              <a:spcAft>
                <a:spcPts val="200"/>
              </a:spcAft>
            </a:pPr>
            <a:r>
              <a:rPr sz="1200" b="1">
                <a:solidFill>
                  <a:srgbClr val="1A1A2E"/>
                </a:solidFill>
              </a:rPr>
              <a:t>Data Points: </a:t>
            </a:r>
            <a:r>
              <a:rPr sz="1200">
                <a:solidFill>
                  <a:srgbClr val="333333"/>
                </a:solidFill>
              </a:rPr>
              <a:t>Stat: Each graphic novel copy sold for $125., Source: Metrics to Convince Regal Cinemas, Traction &amp; Validation</a:t>
            </a:r>
          </a:p>
          <a:p>
            <a:pPr>
              <a:spcBef>
                <a:spcPts val="600"/>
              </a:spcBef>
              <a:spcAft>
                <a:spcPts val="200"/>
              </a:spcAft>
            </a:pPr>
            <a:r>
              <a:rPr sz="1200" b="1">
                <a:solidFill>
                  <a:srgbClr val="1A1A2E"/>
                </a:solidFill>
              </a:rPr>
              <a:t>Data Points: </a:t>
            </a:r>
            <a:r>
              <a:rPr sz="1200">
                <a:solidFill>
                  <a:srgbClr val="333333"/>
                </a:solidFill>
              </a:rPr>
              <a:t>Stat: A total of 39,134 copies of the graphic novel have been pre-ordered so far., Source: Metrics to Convince Regal Cinemas, Traction &amp; Validation</a:t>
            </a:r>
          </a:p>
          <a:p>
            <a:pPr>
              <a:spcBef>
                <a:spcPts val="600"/>
              </a:spcBef>
              <a:spcAft>
                <a:spcPts val="200"/>
              </a:spcAft>
            </a:pPr>
            <a:r>
              <a:rPr sz="1200" b="1">
                <a:solidFill>
                  <a:srgbClr val="1A1A2E"/>
                </a:solidFill>
              </a:rPr>
              <a:t>Data Points: </a:t>
            </a:r>
            <a:r>
              <a:rPr sz="1200">
                <a:solidFill>
                  <a:srgbClr val="333333"/>
                </a:solidFill>
              </a:rPr>
              <a:t>Stat: Initial sales of the graphic novel totaled over $1.25 Million (10,000 copies x $125)., Source: Traction &amp; Validation</a:t>
            </a:r>
          </a:p>
        </p:txBody>
      </p:sp>
    </p:spTree>
  </p:cSld>
  <p:clrMapOvr>
    <a:masterClrMapping/>
  </p:clrMapOvr>
</p:sld>
</file>

<file path=ppt/slides/slide9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Implications For Marketing</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Implications For Marketing: </a:t>
            </a:r>
            <a:r>
              <a:rPr sz="1200">
                <a:solidFill>
                  <a:srgbClr val="333333"/>
                </a:solidFill>
              </a:rPr>
              <a:t>Marketing strategies should leverage highly dedicated fanbases of creators for niche events, ensuring high attendance and engagement. There is potential for premium experience pricing, as fans of beloved franchises are willing to pay higher prices for exclusive, immersive events. Marketing efforts s</a:t>
            </a:r>
          </a:p>
          <a:p>
            <a:pPr>
              <a:spcBef>
                <a:spcPts val="600"/>
              </a:spcBef>
              <a:spcAft>
                <a:spcPts val="200"/>
              </a:spcAft>
            </a:pPr>
            <a:r>
              <a:rPr sz="1200" b="1">
                <a:solidFill>
                  <a:srgbClr val="1A1A2E"/>
                </a:solidFill>
              </a:rPr>
              <a:t>Implications For Marketing: </a:t>
            </a:r>
            <a:r>
              <a:rPr sz="1200">
                <a:solidFill>
                  <a:srgbClr val="333333"/>
                </a:solidFill>
              </a:rPr>
              <a:t>e a venue's brand image, positioning it as a cultural hub and a leader in emerging entertainment trends. Events can be marketed during traditionally slower periods to maximize venue utilization and profitability, combining the creator's direct fan reach with the venue's local marketing channels for </a:t>
            </a:r>
          </a:p>
        </p:txBody>
      </p:sp>
    </p:spTree>
  </p:cSld>
  <p:clrMapOvr>
    <a:masterClrMapping/>
  </p:clrMapOvr>
</p:sld>
</file>

<file path=ppt/slides/slide9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Caveats And Limitations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Caveats And Limitations: </a:t>
            </a:r>
            <a:r>
              <a:rPr sz="1200">
                <a:solidFill>
                  <a:srgbClr val="333333"/>
                </a:solidFill>
              </a:rPr>
              <a:t>The provided text is a draft pitch deck, presenting an optimistic view intended to persuade, rather than a finalized agreement or objective research study. Specific financial projections for Regal (e.g., exact revenue share, concession uplift percentages) are not detailed, only implied as "significa</a:t>
            </a:r>
          </a:p>
          <a:p>
            <a:pPr>
              <a:spcBef>
                <a:spcPts val="600"/>
              </a:spcBef>
              <a:spcAft>
                <a:spcPts val="200"/>
              </a:spcAft>
            </a:pPr>
            <a:r>
              <a:rPr sz="1200" b="1">
                <a:solidFill>
                  <a:srgbClr val="1A1A2E"/>
                </a:solidFill>
              </a:rPr>
              <a:t>Caveats And Limitations: </a:t>
            </a:r>
            <a:r>
              <a:rPr sz="1200">
                <a:solidFill>
                  <a:srgbClr val="333333"/>
                </a:solidFill>
              </a:rPr>
              <a:t>al challenges or costs for Regal (e.g., staffing, security) are not elaborated upon, and the assumption that "Final Space" fans will convert into regular cinema-goers for other events is not guaranteed.</a:t>
            </a:r>
          </a:p>
        </p:txBody>
      </p:sp>
    </p:spTree>
  </p:cSld>
  <p:clrMapOvr>
    <a:masterClrMapping/>
  </p:clrMapOvr>
</p:sld>
</file>

<file path=ppt/slides/slide9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book tours — Related Topics</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Related Topics: </a:t>
            </a:r>
            <a:r>
              <a:rPr sz="1200">
                <a:solidFill>
                  <a:srgbClr val="333333"/>
                </a:solidFill>
              </a:rPr>
              <a:t>Creator Economy Monetization Strategies</a:t>
            </a:r>
          </a:p>
          <a:p>
            <a:pPr>
              <a:spcBef>
                <a:spcPts val="600"/>
              </a:spcBef>
              <a:spcAft>
                <a:spcPts val="200"/>
              </a:spcAft>
            </a:pPr>
            <a:r>
              <a:rPr sz="1200" b="1">
                <a:solidFill>
                  <a:srgbClr val="1A1A2E"/>
                </a:solidFill>
              </a:rPr>
              <a:t>Related Topics: </a:t>
            </a:r>
            <a:r>
              <a:rPr sz="1200">
                <a:solidFill>
                  <a:srgbClr val="333333"/>
                </a:solidFill>
              </a:rPr>
              <a:t>Event Cinema Business Models</a:t>
            </a:r>
          </a:p>
          <a:p>
            <a:pPr>
              <a:spcBef>
                <a:spcPts val="600"/>
              </a:spcBef>
              <a:spcAft>
                <a:spcPts val="200"/>
              </a:spcAft>
            </a:pPr>
            <a:r>
              <a:rPr sz="1200" b="1">
                <a:solidFill>
                  <a:srgbClr val="1A1A2E"/>
                </a:solidFill>
              </a:rPr>
              <a:t>Related Topics: </a:t>
            </a:r>
            <a:r>
              <a:rPr sz="1200">
                <a:solidFill>
                  <a:srgbClr val="333333"/>
                </a:solidFill>
              </a:rPr>
              <a:t>Fan Engagement and Loyalty in Media Franchises</a:t>
            </a:r>
          </a:p>
          <a:p>
            <a:pPr>
              <a:spcBef>
                <a:spcPts val="600"/>
              </a:spcBef>
              <a:spcAft>
                <a:spcPts val="200"/>
              </a:spcAft>
            </a:pPr>
            <a:r>
              <a:rPr sz="1200" b="1">
                <a:solidFill>
                  <a:srgbClr val="1A1A2E"/>
                </a:solidFill>
              </a:rPr>
              <a:t>Related Topics: </a:t>
            </a:r>
            <a:r>
              <a:rPr sz="1200">
                <a:solidFill>
                  <a:srgbClr val="333333"/>
                </a:solidFill>
              </a:rPr>
              <a:t>Venue Diversification and Utilization</a:t>
            </a:r>
          </a:p>
          <a:p>
            <a:pPr>
              <a:spcBef>
                <a:spcPts val="600"/>
              </a:spcBef>
              <a:spcAft>
                <a:spcPts val="200"/>
              </a:spcAft>
            </a:pPr>
            <a:r>
              <a:rPr sz="1200" b="1">
                <a:solidFill>
                  <a:srgbClr val="1A1A2E"/>
                </a:solidFill>
              </a:rPr>
              <a:t>Related Topics: </a:t>
            </a:r>
            <a:r>
              <a:rPr sz="1200">
                <a:solidFill>
                  <a:srgbClr val="333333"/>
                </a:solidFill>
              </a:rPr>
              <a:t>Intellectual Property Extension (e.g., TV to Graphic Novel)</a:t>
            </a:r>
          </a:p>
        </p:txBody>
      </p:sp>
    </p:spTree>
  </p:cSld>
  <p:clrMapOvr>
    <a:masterClrMapping/>
  </p:clrMapOvr>
</p:sld>
</file>

<file path=ppt/slides/slide97.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Olan Rogers, and his graphic novel "Final Space: The Final C</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8.xml><?xml version="1.0" encoding="utf-8"?>
<p:sld xmlns:a="http://schemas.openxmlformats.org/drawingml/2006/main" xmlns:p="http://schemas.openxmlformats.org/presentationml/2006/main" xmlns:r="http://schemas.openxmlformats.org/officeDocument/2006/relationships">
  <p:cSld>
    <p:bg>
      <p:bgPr>
        <a:solidFill>
          <a:srgbClr val="1A1A2E"/>
        </a:solidFill>
        <a:effectLst/>
      </p:bgPr>
    </p:bg>
    <p:spTree>
      <p:nvGrpSpPr>
        <p:cNvPr id="1" name=""/>
        <p:cNvGrpSpPr/>
        <p:nvPr/>
      </p:nvGrpSpPr>
      <p:grpSpPr/>
      <p:sp>
        <p:nvSpPr>
          <p:cNvPr id="2" name="TextBox 1"/>
          <p:cNvSpPr txBox="1"/>
          <p:nvPr/>
        </p:nvSpPr>
        <p:spPr>
          <a:xfrm>
            <a:off x="914400" y="2286000"/>
            <a:ext cx="7315200" cy="1828800"/>
          </a:xfrm>
          <a:prstGeom prst="rect">
            <a:avLst/>
          </a:prstGeom>
          <a:noFill/>
        </p:spPr>
        <p:txBody>
          <a:bodyPr wrap="square">
            <a:spAutoFit/>
          </a:bodyPr>
          <a:lstStyle/>
          <a:p/>
          <a:p>
            <a:pPr algn="ctr"/>
            <a:r>
              <a:rPr sz="2800" b="1">
                <a:solidFill>
                  <a:srgbClr val="FFFFFF"/>
                </a:solidFill>
              </a:rPr>
              <a:t>Research: Olan Rogers, and his graphic novel "Fina</a:t>
            </a:r>
          </a:p>
        </p:txBody>
      </p:sp>
      <p:sp>
        <p:nvSpPr>
          <p:cNvPr id="3" name="Rectangle 2"/>
          <p:cNvSpPr/>
          <p:nvPr/>
        </p:nvSpPr>
        <p:spPr>
          <a:xfrm>
            <a:off x="3200400" y="3931920"/>
            <a:ext cx="27432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8229600" cy="640080"/>
          </a:xfrm>
          <a:prstGeom prst="rect">
            <a:avLst/>
          </a:prstGeom>
          <a:noFill/>
        </p:spPr>
        <p:txBody>
          <a:bodyPr wrap="none">
            <a:spAutoFit/>
          </a:bodyPr>
          <a:lstStyle/>
          <a:p>
            <a:r>
              <a:rPr sz="2200" b="1">
                <a:solidFill>
                  <a:srgbClr val="1A1A2E"/>
                </a:solidFill>
              </a:rPr>
              <a:t>Research: Olan Rogers, and his graphic novel "Fina — Summary</a:t>
            </a:r>
          </a:p>
        </p:txBody>
      </p:sp>
      <p:sp>
        <p:nvSpPr>
          <p:cNvPr id="3" name="Rectangle 2"/>
          <p:cNvSpPr/>
          <p:nvPr/>
        </p:nvSpPr>
        <p:spPr>
          <a:xfrm>
            <a:off x="457200" y="914400"/>
            <a:ext cx="1828800" cy="38100"/>
          </a:xfrm>
          <a:prstGeom prst="rect">
            <a:avLst/>
          </a:prstGeom>
          <a:solidFill>
            <a:srgbClr val="6366F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188720"/>
            <a:ext cx="7863840" cy="5029200"/>
          </a:xfrm>
          <a:prstGeom prst="rect">
            <a:avLst/>
          </a:prstGeom>
          <a:noFill/>
        </p:spPr>
        <p:txBody>
          <a:bodyPr wrap="square">
            <a:spAutoFit/>
          </a:bodyPr>
          <a:lstStyle/>
          <a:p/>
          <a:p>
            <a:pPr>
              <a:spcBef>
                <a:spcPts val="600"/>
              </a:spcBef>
              <a:spcAft>
                <a:spcPts val="200"/>
              </a:spcAft>
            </a:pPr>
            <a:r>
              <a:rPr sz="1200" b="1">
                <a:solidFill>
                  <a:srgbClr val="1A1A2E"/>
                </a:solidFill>
              </a:rPr>
              <a:t>Summary: </a:t>
            </a:r>
            <a:r>
              <a:rPr sz="1200">
                <a:solidFill>
                  <a:srgbClr val="333333"/>
                </a:solidFill>
              </a:rPr>
              <a:t>Olan Rogers, a multifaceted American creator, is bringing closure to his beloved animated series "Final Space" through an independently produced graphic novel titled "Final Space: The Final Chapter." The original TV show was canceled on an unresolved cliffhanger, leading to significant fan disappoin</a:t>
            </a:r>
          </a:p>
          <a:p>
            <a:pPr>
              <a:spcBef>
                <a:spcPts val="600"/>
              </a:spcBef>
              <a:spcAft>
                <a:spcPts val="200"/>
              </a:spcAft>
            </a:pPr>
            <a:r>
              <a:rPr sz="1200" b="1">
                <a:solidFill>
                  <a:srgbClr val="1A1A2E"/>
                </a:solidFill>
              </a:rPr>
              <a:t>Summary: </a:t>
            </a:r>
            <a:r>
              <a:rPr sz="1200">
                <a:solidFill>
                  <a:srgbClr val="333333"/>
                </a:solidFill>
              </a:rPr>
              <a:t>" has demonstrated extraordinary fan demand, achieving nearly $3 million in pre-sales from over 14,800 copies sold at $125 each, including 10,000 copies on its first day.
Leveraging his strong direct-to-fan connection and the booming creator economy, Rogers is exploring a "cinematic fan experience"</a:t>
            </a:r>
          </a:p>
          <a:p>
            <a:pPr>
              <a:spcBef>
                <a:spcPts val="600"/>
              </a:spcBef>
              <a:spcAft>
                <a:spcPts val="200"/>
              </a:spcAft>
            </a:pPr>
            <a:r>
              <a:rPr sz="1200" b="1">
                <a:solidFill>
                  <a:srgbClr val="1A1A2E"/>
                </a:solidFill>
              </a:rPr>
              <a:t>Summary: </a:t>
            </a:r>
            <a:r>
              <a:rPr sz="1200">
                <a:solidFill>
                  <a:srgbClr val="333333"/>
                </a:solidFill>
              </a:rPr>
              <a:t>xperiential marketing trends for creator-driven content.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